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2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3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上季度点检执行率（按类别）</c:v>
                </c:pt>
              </c:strCache>
            </c:strRef>
          </c:tx>
          <c:spPr>
            <a:solidFill>
              <a:srgbClr val="98FF9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EAFBEF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98FF98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C1FDC4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F79CFA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F2BDF6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E8ACE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润滑系统</c:v>
                  </c:pt>
                  <c:pt idx="1">
                    <c:v>电气控制</c:v>
                  </c:pt>
                  <c:pt idx="2">
                    <c:v>传动部件</c:v>
                  </c:pt>
                  <c:pt idx="3">
                    <c:v>安全防护</c:v>
                  </c:pt>
                  <c:pt idx="4">
                    <c:v>气路系统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EAFBEF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EAFBEF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2E6B5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AD6CB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2554A"/>
        </a:solidFill>
        <a:ln w="12700" cap="flat">
          <a:solidFill>
            <a:srgbClr val="12554A"/>
          </a:solidFill>
        </a:ln>
        <a:effectLst/>
      </c:spPr>
    </c:plotArea>
    <c:plotVisOnly val="1"/>
    <c:dispBlanksAs val="span"/>
  </c:chart>
  <c:spPr>
    <a:solidFill>
      <a:srgbClr val="12554A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98FF98"/>
              </a:solidFill>
              <a:effectLst/>
            </c:spPr>
          </c:dPt>
          <c:dPt>
            <c:idx val="1"/>
            <c:bubble3D val="0"/>
            <c:spPr>
              <a:solidFill>
                <a:srgbClr val="C1FDC4"/>
              </a:solidFill>
              <a:effectLst/>
            </c:spPr>
          </c:dPt>
          <c:dPt>
            <c:idx val="2"/>
            <c:bubble3D val="0"/>
            <c:spPr>
              <a:solidFill>
                <a:srgbClr val="F79CFA"/>
              </a:solidFill>
              <a:effectLst/>
            </c:spPr>
          </c:dPt>
          <c:dPt>
            <c:idx val="3"/>
            <c:bubble3D val="0"/>
            <c:spPr>
              <a:solidFill>
                <a:srgbClr val="F2BDF6"/>
              </a:solidFill>
              <a:effectLst/>
            </c:spPr>
          </c:dPt>
          <c:dPt>
            <c:idx val="4"/>
            <c:bubble3D val="0"/>
            <c:spPr>
              <a:solidFill>
                <a:srgbClr val="BE8ACE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2554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2554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2554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2554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2554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润滑系统</c:v>
                </c:pt>
                <c:pt idx="1">
                  <c:v>电气控制</c:v>
                </c:pt>
                <c:pt idx="2">
                  <c:v>传动部件</c:v>
                </c:pt>
                <c:pt idx="3">
                  <c:v>安全防护</c:v>
                </c:pt>
                <c:pt idx="4">
                  <c:v>气路系统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</c:ser>
        <c:firstSliceAng val="0"/>
        <c:holeSize val="50"/>
      </c:doughnutChart>
      <c:spPr>
        <a:solidFill>
          <a:srgbClr val="12554A"/>
        </a:solidFill>
        <a:ln w="12700" cap="flat">
          <a:solidFill>
            <a:srgbClr val="12554A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EAFBEF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2554A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98FF98"/>
            </a:solidFill>
            <a:ln w="25400" cap="flat">
              <a:solidFill>
                <a:srgbClr val="98FF98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AFBEF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98FF98"/>
              </a:solidFill>
              <a:ln w="9525" cap="flat">
                <a:solidFill>
                  <a:srgbClr val="98FF98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润滑系统</c:v>
                  </c:pt>
                  <c:pt idx="1">
                    <c:v>电气控制</c:v>
                  </c:pt>
                  <c:pt idx="2">
                    <c:v>传动部件</c:v>
                  </c:pt>
                  <c:pt idx="3">
                    <c:v>安全防护</c:v>
                  </c:pt>
                  <c:pt idx="4">
                    <c:v>气路系统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EAFBEF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EAFBEF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2E6B5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AD6CB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2554A"/>
        </a:solidFill>
        <a:ln w="12700" cap="flat">
          <a:solidFill>
            <a:srgbClr val="12554A"/>
          </a:solidFill>
        </a:ln>
        <a:effectLst/>
      </c:spPr>
    </c:plotArea>
    <c:plotVisOnly val="1"/>
    <c:dispBlanksAs val="span"/>
  </c:chart>
  <c:spPr>
    <a:solidFill>
      <a:srgbClr val="12554A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image" Target="../media/image-11-9.png"/><Relationship Id="rId10" Type="http://schemas.openxmlformats.org/officeDocument/2006/relationships/image" Target="../media/image-11-10.sv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3.png"/><Relationship Id="rId4" Type="http://schemas.openxmlformats.org/officeDocument/2006/relationships/image" Target="../media/image-14-4.svg"/><Relationship Id="rId5" Type="http://schemas.openxmlformats.org/officeDocument/2006/relationships/image" Target="../media/image-14-5.png"/><Relationship Id="rId6" Type="http://schemas.openxmlformats.org/officeDocument/2006/relationships/image" Target="../media/image-14-6.svg"/><Relationship Id="rId7" Type="http://schemas.openxmlformats.org/officeDocument/2006/relationships/image" Target="../media/image-14-7.png"/><Relationship Id="rId8" Type="http://schemas.openxmlformats.org/officeDocument/2006/relationships/image" Target="../media/image-14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98FF98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06F906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求职简历 · 农业生产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求职简历方案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卡通风 · 农业生产 · 由 974工具箱引导生成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2026年10月16日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98FF98">
              <a:alpha val="5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55AA71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异常怎么判定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点检标准化的三个变化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上季度点检执行率（按类别）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求职简历方案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98FF98">
              <a:alpha val="5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55AA71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98FF98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点检是把故障挡在发生之前。漏检一次，可能换来一次非计划停机与整线停摆。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求职简历方案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98FF98">
              <a:alpha val="5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55AA71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98FF98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定部位、定标准、定周期。三样缺一，点检就退化成走形式。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求职简历方案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98FF98">
              <a:alpha val="5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55AA71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异常怎么判定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98FF98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异常怎么判定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对照标准值判定，超差即记录、即上报，不做经验性放行。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求职简历方案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98FF98">
              <a:alpha val="5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55AA71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点检标准化的三个变化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16156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98FF98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06F90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漏检率下降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对照标准逐项确认，靠手感略过的部位被重新纳入点检。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16156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98FF98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06F90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3.5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天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异常响应缩短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超差当场生成记录并上报，不再等到下一次停机才发现。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16156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98FF98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06F90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关键项留痕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每条记录可追到人与时间，责任界定不再靠回忆。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求职简历方案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98FF98">
              <a:alpha val="50000"/>
            </a:srgbClr>
          </a:solidFill>
          <a:ln/>
        </p:spPr>
      </p:sp>
      <p:sp>
        <p:nvSpPr>
          <p:cNvPr id="25" name="Shape 2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55AA71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 vs 标准式点检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956435"/>
            <a:ext cx="4914900" cy="47625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14400" y="2804160"/>
            <a:ext cx="76200" cy="7620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1811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靠老师傅手感判断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914400" y="3231832"/>
            <a:ext cx="76200" cy="7620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1811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记录随手填、事后补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914400" y="3659505"/>
            <a:ext cx="76200" cy="7620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1811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异常口头转达</a:t>
            </a:r>
            <a:endParaRPr lang="en-US" sz="1275" dirty="0"/>
          </a:p>
        </p:txBody>
      </p:sp>
      <p:sp>
        <p:nvSpPr>
          <p:cNvPr id="12" name="Shape 10"/>
          <p:cNvSpPr/>
          <p:nvPr/>
        </p:nvSpPr>
        <p:spPr>
          <a:xfrm>
            <a:off x="914400" y="4087177"/>
            <a:ext cx="76200" cy="7620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1811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责任难追溯到人</a:t>
            </a:r>
            <a:endParaRPr lang="en-US" sz="1275" dirty="0"/>
          </a:p>
        </p:txBody>
      </p:sp>
      <p:sp>
        <p:nvSpPr>
          <p:cNvPr id="14" name="Shape 12"/>
          <p:cNvSpPr/>
          <p:nvPr/>
        </p:nvSpPr>
        <p:spPr>
          <a:xfrm>
            <a:off x="6362700" y="1956435"/>
            <a:ext cx="4914900" cy="47625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627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标准式点检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6362700" y="2804160"/>
            <a:ext cx="76200" cy="7620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6294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对照标准值判定</a:t>
            </a:r>
            <a:endParaRPr lang="en-US" sz="1275" dirty="0"/>
          </a:p>
        </p:txBody>
      </p:sp>
      <p:sp>
        <p:nvSpPr>
          <p:cNvPr id="18" name="Shape 16"/>
          <p:cNvSpPr/>
          <p:nvPr/>
        </p:nvSpPr>
        <p:spPr>
          <a:xfrm>
            <a:off x="6362700" y="3231832"/>
            <a:ext cx="76200" cy="7620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6294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现场留痕、当日归档</a:t>
            </a:r>
            <a:endParaRPr lang="en-US" sz="1275" dirty="0"/>
          </a:p>
        </p:txBody>
      </p:sp>
      <p:sp>
        <p:nvSpPr>
          <p:cNvPr id="20" name="Shape 18"/>
          <p:cNvSpPr/>
          <p:nvPr/>
        </p:nvSpPr>
        <p:spPr>
          <a:xfrm>
            <a:off x="6362700" y="3659505"/>
            <a:ext cx="76200" cy="7620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294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异常即上报、生成记录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6362700" y="4087177"/>
            <a:ext cx="76200" cy="7620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6294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求职简历方案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98FF98">
              <a:alpha val="5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55AA71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上季度点检执行率（按类别）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求职简历方案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98FF98">
              <a:alpha val="5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55AA71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求职简历方案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98FF98">
              <a:alpha val="5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55AA71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求职简历方案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98FF98">
              <a:alpha val="5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55AA71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点检六步法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16156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98FF98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明确每台设备要查的点位，不漏不重。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16156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98FF98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定标准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给出可判定的标准值，不凭经验放行。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16156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98FF98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定周期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按班次或天数固定频次，到期即查。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16156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98FF98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留痕迹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现场记录当日归档，原始数据可回看。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16156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98FF98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异常上报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超差即上报，不做经验性豁免。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16156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98FF98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跟到关闭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整改跟踪到闭环，未关闭不销项。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求职简历方案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98FF98">
              <a:alpha val="50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55AA71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点检闭环的三个动作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照标准查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按点检卡逐项确认，不做经验性跳过。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超差就记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判定为异常的，当场记录并上报。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跟到关闭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异常项跟踪整改，闭环才算完成。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98FF98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求职简历方案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98FF98">
              <a:alpha val="5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55AA71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1615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98FF98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求职简历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2554A"/>
          </a:solidFill>
          <a:ln w="9525">
            <a:solidFill>
              <a:srgbClr val="2E6B5F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98FF98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围绕「求职简历」场景的关键能力，帮助更快落地。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2554A"/>
          </a:solidFill>
          <a:ln w="9525">
            <a:solidFill>
              <a:srgbClr val="2E6B5F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98FF98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围绕「求职简历」场景的关键能力，帮助更快落地。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2554A"/>
          </a:solidFill>
          <a:ln w="9525">
            <a:solidFill>
              <a:srgbClr val="2E6B5F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98FF98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异常怎么判定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围绕「求职简历」场景的关键能力，帮助更快落地。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求职简历方案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98FF98">
              <a:alpha val="50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55AA71"/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16156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98FF98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16156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F79CFA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79C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16156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06F906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异常怎么判定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06F90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16156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98FF98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求职简历方案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98FF98">
              <a:alpha val="50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55AA71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D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98FF98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1FFD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1FFD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1FFD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异常怎么判定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1FFD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98FF98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1FFD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求职简历方案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98FF98">
              <a:alpha val="5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55AA71"/>
            </a:solidFill>
            <a:prstDash val="solid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3D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D1FFD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按标准执行，有疑问联系培训科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98FF98">
              <a:alpha val="5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55AA71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2026-10-16T12:59:41Z</dcterms:created>
  <dcterms:modified xsi:type="dcterms:W3CDTF">2026-10-16T12:59:41Z</dcterms:modified>
</cp:coreProperties>
</file>