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76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charts/chart77.xml" ContentType="application/vnd.openxmlformats-officedocument.drawingml.chart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charts/chart78.xml" ContentType="application/vnd.openxmlformats-officedocument.drawingml.chart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charts/_rels/chart7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76.xlsx"/></Relationships>
</file>

<file path=ppt/charts/_rels/chart77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77.xlsx"/></Relationships>
</file>

<file path=ppt/charts/_rels/chart78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78.xlsx"/></Relationships>
</file>

<file path=ppt/charts/chart7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各阶段实际进度偏差</c:v>
                </c:pt>
              </c:strCache>
            </c:strRef>
          </c:tx>
          <c:spPr>
            <a:solidFill>
              <a:srgbClr val="485059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3B3F45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485059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515C66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5C6976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989EA2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BFC1C0"/>
              </a:solidFill>
              <a:effectLst/>
            </c:spPr>
          </c:dPt>
          <c:cat>
            <c:multiLvlStrRef>
              <c:f>Sheet1!$A$2:$A$6</c:f>
              <c:multiLvlStrCache>
                <c:ptCount val="5"/>
                <c:lvl>
                  <c:pt idx="0">
                    <c:v>需求</c:v>
                  </c:pt>
                  <c:pt idx="1">
                    <c:v>开发</c:v>
                  </c:pt>
                  <c:pt idx="2">
                    <c:v>联调</c:v>
                  </c:pt>
                  <c:pt idx="3">
                    <c:v>测试</c:v>
                  </c:pt>
                  <c:pt idx="4">
                    <c:v>上线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8</c:v>
                </c:pt>
                <c:pt idx="1">
                  <c:v>15</c:v>
                </c:pt>
                <c:pt idx="2">
                  <c:v>22</c:v>
                </c:pt>
                <c:pt idx="3">
                  <c:v>12</c:v>
                </c:pt>
                <c:pt idx="4">
                  <c:v>6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3B3F45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3B3F45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D3D0CB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575A5E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AE6DF"/>
        </a:solidFill>
        <a:ln w="12700" cap="flat">
          <a:solidFill>
            <a:srgbClr val="EAE6DF"/>
          </a:solidFill>
        </a:ln>
        <a:effectLst/>
      </c:spPr>
    </c:plotArea>
    <c:plotVisOnly val="1"/>
    <c:dispBlanksAs val="span"/>
  </c:chart>
  <c:spPr>
    <a:solidFill>
      <a:srgbClr val="EAE6DF"/>
    </a:solidFill>
    <a:ln>
      <a:noFill/>
    </a:ln>
    <a:effectLst/>
  </c:spPr>
  <c:externalData r:id="rId1">
    <c:autoUpdate val="0"/>
  </c:externalData>
</c:chartSpace>
</file>

<file path=ppt/charts/chart7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485059"/>
              </a:solidFill>
              <a:effectLst/>
            </c:spPr>
          </c:dPt>
          <c:dPt>
            <c:idx val="1"/>
            <c:bubble3D val="0"/>
            <c:spPr>
              <a:solidFill>
                <a:srgbClr val="515C66"/>
              </a:solidFill>
              <a:effectLst/>
            </c:spPr>
          </c:dPt>
          <c:dPt>
            <c:idx val="2"/>
            <c:bubble3D val="0"/>
            <c:spPr>
              <a:solidFill>
                <a:srgbClr val="5C6976"/>
              </a:solidFill>
              <a:effectLst/>
            </c:spPr>
          </c:dPt>
          <c:dPt>
            <c:idx val="3"/>
            <c:bubble3D val="0"/>
            <c:spPr>
              <a:solidFill>
                <a:srgbClr val="989EA2"/>
              </a:solidFill>
              <a:effectLst/>
            </c:spPr>
          </c:dPt>
          <c:dPt>
            <c:idx val="4"/>
            <c:bubble3D val="0"/>
            <c:spPr>
              <a:solidFill>
                <a:srgbClr val="BFC1C0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AE6D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AE6D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AE6D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AE6D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AE6D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需求</c:v>
                </c:pt>
                <c:pt idx="1">
                  <c:v>开发</c:v>
                </c:pt>
                <c:pt idx="2">
                  <c:v>联调</c:v>
                </c:pt>
                <c:pt idx="3">
                  <c:v>测试</c:v>
                </c:pt>
                <c:pt idx="4">
                  <c:v>上线</c:v>
                </c:pt>
              </c:strCache>
            </c:strRef>
          </c:cat>
          <c:val>
            <c:numRef>
              <c:f>Sheet1!$B$2:$B$6</c:f>
              <c:numCache>
                <c:ptCount val="5"/>
                <c:pt idx="0">
                  <c:v>8</c:v>
                </c:pt>
                <c:pt idx="1">
                  <c:v>15</c:v>
                </c:pt>
                <c:pt idx="2">
                  <c:v>22</c:v>
                </c:pt>
                <c:pt idx="3">
                  <c:v>12</c:v>
                </c:pt>
                <c:pt idx="4">
                  <c:v>6</c:v>
                </c:pt>
              </c:numCache>
            </c:numRef>
          </c:val>
        </c:ser>
        <c:firstSliceAng val="0"/>
        <c:holeSize val="50"/>
      </c:doughnutChart>
      <c:spPr>
        <a:solidFill>
          <a:srgbClr val="EAE6DF"/>
        </a:solidFill>
        <a:ln w="12700" cap="flat">
          <a:solidFill>
            <a:srgbClr val="EAE6DF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3B3F45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EAE6DF"/>
    </a:solidFill>
    <a:ln>
      <a:noFill/>
    </a:ln>
    <a:effectLst/>
  </c:spPr>
  <c:externalData r:id="rId1">
    <c:autoUpdate val="0"/>
  </c:externalData>
</c:chartSpace>
</file>

<file path=ppt/charts/chart7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485059"/>
            </a:solidFill>
            <a:ln w="25400" cap="flat">
              <a:solidFill>
                <a:srgbClr val="485059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3B3F45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485059"/>
              </a:solidFill>
              <a:ln w="9525" cap="flat">
                <a:solidFill>
                  <a:srgbClr val="485059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Sheet1!$A$2:$A$6</c:f>
              <c:multiLvlStrCache>
                <c:ptCount val="5"/>
                <c:lvl>
                  <c:pt idx="0">
                    <c:v>需求</c:v>
                  </c:pt>
                  <c:pt idx="1">
                    <c:v>开发</c:v>
                  </c:pt>
                  <c:pt idx="2">
                    <c:v>联调</c:v>
                  </c:pt>
                  <c:pt idx="3">
                    <c:v>测试</c:v>
                  </c:pt>
                  <c:pt idx="4">
                    <c:v>上线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8</c:v>
                </c:pt>
                <c:pt idx="1">
                  <c:v>15</c:v>
                </c:pt>
                <c:pt idx="2">
                  <c:v>22</c:v>
                </c:pt>
                <c:pt idx="3">
                  <c:v>12</c:v>
                </c:pt>
                <c:pt idx="4">
                  <c:v>6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3B3F45"/>
                  </a:solidFill>
                  <a:latin typeface="微软雅黑"/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3B3F45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3D0CB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575A5E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AE6DF"/>
        </a:solidFill>
        <a:ln w="12700" cap="flat">
          <a:solidFill>
            <a:srgbClr val="EAE6DF"/>
          </a:solidFill>
        </a:ln>
        <a:effectLst/>
      </c:spPr>
    </c:plotArea>
    <c:plotVisOnly val="1"/>
    <c:dispBlanksAs val="span"/>
  </c:chart>
  <c:spPr>
    <a:solidFill>
      <a:srgbClr val="EAE6DF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76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77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78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image" Target="../media/image-10-7.png"/><Relationship Id="rId8" Type="http://schemas.openxmlformats.org/officeDocument/2006/relationships/image" Target="../media/image-10-8.svg"/><Relationship Id="rId9" Type="http://schemas.openxmlformats.org/officeDocument/2006/relationships/image" Target="../media/image-10-9.png"/><Relationship Id="rId10" Type="http://schemas.openxmlformats.org/officeDocument/2006/relationships/image" Target="../media/image-10-10.sv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svg"/><Relationship Id="rId3" Type="http://schemas.openxmlformats.org/officeDocument/2006/relationships/image" Target="../media/image-12-3.png"/><Relationship Id="rId4" Type="http://schemas.openxmlformats.org/officeDocument/2006/relationships/image" Target="../media/image-12-4.svg"/><Relationship Id="rId5" Type="http://schemas.openxmlformats.org/officeDocument/2006/relationships/image" Target="../media/image-12-5.png"/><Relationship Id="rId6" Type="http://schemas.openxmlformats.org/officeDocument/2006/relationships/image" Target="../media/image-12-6.svg"/><Relationship Id="rId7" Type="http://schemas.openxmlformats.org/officeDocument/2006/relationships/image" Target="../media/image-12-7.png"/><Relationship Id="rId8" Type="http://schemas.openxmlformats.org/officeDocument/2006/relationships/image" Target="../media/image-12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svg"/><Relationship Id="rId3" Type="http://schemas.openxmlformats.org/officeDocument/2006/relationships/image" Target="../media/image-13-3.png"/><Relationship Id="rId4" Type="http://schemas.openxmlformats.org/officeDocument/2006/relationships/image" Target="../media/image-13-4.svg"/><Relationship Id="rId5" Type="http://schemas.openxmlformats.org/officeDocument/2006/relationships/image" Target="../media/image-13-5.png"/><Relationship Id="rId6" Type="http://schemas.openxmlformats.org/officeDocument/2006/relationships/image" Target="../media/image-13-6.svg"/><Relationship Id="rId7" Type="http://schemas.openxmlformats.org/officeDocument/2006/relationships/image" Target="../media/image-13-7.png"/><Relationship Id="rId8" Type="http://schemas.openxmlformats.org/officeDocument/2006/relationships/image" Target="../media/image-13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AE6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5C6976">
              <a:alpha val="8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4A545F">
              <a:alpha val="6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 · 阶段总结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555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55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213229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做对了什么、踩了哪些坑、下次怎么改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5C697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2026年10月17日 · 974工具箱</a:t>
            </a:r>
            <a:endParaRPr lang="en-US" sz="1275" dirty="0"/>
          </a:p>
        </p:txBody>
      </p:sp>
      <p:sp>
        <p:nvSpPr>
          <p:cNvPr id="9" name="Text 7"/>
          <p:cNvSpPr txBox="1"/>
          <p:nvPr/>
        </p:nvSpPr>
        <p:spPr>
          <a:xfrm>
            <a:off x="7467600" y="5981700"/>
            <a:ext cx="381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课件生成</a:t>
            </a:r>
            <a:endParaRPr lang="en-US" sz="1275" dirty="0"/>
          </a:p>
        </p:txBody>
      </p:sp>
      <p:sp>
        <p:nvSpPr>
          <p:cNvPr id="10" name="Shape 8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5C6976">
              <a:alpha val="50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AE6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D3D0CB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25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525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目标与结果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D3D0CB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做对了什么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D3D0CB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踩了哪些坑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D3D0CB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本次项目的三个数字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D3D0CB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各阶段实际进度偏差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D3D0CB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2025" dirty="0"/>
          </a:p>
        </p:txBody>
      </p:sp>
      <p:sp>
        <p:nvSpPr>
          <p:cNvPr id="22" name="Text 20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1050" dirty="0"/>
          </a:p>
        </p:txBody>
      </p:sp>
      <p:sp>
        <p:nvSpPr>
          <p:cNvPr id="23" name="Text 21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15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5C6976">
              <a:alpha val="50000"/>
            </a:srgbClr>
          </a:solidFill>
          <a:ln/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AE6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目标与结果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5C697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5C6976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目标与结果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当初定的目标，最后落到了什么位置。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15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5C6976">
              <a:alpha val="50000"/>
            </a:srgbClr>
          </a:solidFill>
          <a:ln/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AE6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做对了什么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5C697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5C6976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做对了什么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哪些决策和动作值得保留。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15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5C6976">
              <a:alpha val="50000"/>
            </a:srgbClr>
          </a:solidFill>
          <a:ln/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AE6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踩了哪些坑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5C697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5C6976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踩了哪些坑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延期、返工、沟通成本的根因在哪。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15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5C6976">
              <a:alpha val="50000"/>
            </a:srgbClr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AE6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本次项目的三个数字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78498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DEDAD4"/>
          </a:solidFill>
          <a:ln/>
        </p:spPr>
      </p:sp>
      <p:sp>
        <p:nvSpPr>
          <p:cNvPr id="5" name="Shape 3"/>
          <p:cNvSpPr/>
          <p:nvPr/>
        </p:nvSpPr>
        <p:spPr>
          <a:xfrm>
            <a:off x="1181100" y="2032635"/>
            <a:ext cx="438150" cy="438150"/>
          </a:xfrm>
          <a:prstGeom prst="ellipse">
            <a:avLst/>
          </a:prstGeom>
          <a:solidFill>
            <a:srgbClr val="5C6976">
              <a:alpha val="15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90638" y="2142173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181100" y="277558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4A54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周</a:t>
            </a:r>
            <a:endParaRPr lang="en-US" sz="4800" dirty="0"/>
          </a:p>
        </p:txBody>
      </p:sp>
      <p:sp>
        <p:nvSpPr>
          <p:cNvPr id="8" name="Text 5"/>
          <p:cNvSpPr txBox="1"/>
          <p:nvPr/>
        </p:nvSpPr>
        <p:spPr>
          <a:xfrm>
            <a:off x="1181100" y="367093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实际工期</a:t>
            </a:r>
            <a:endParaRPr lang="en-US" sz="1350" dirty="0"/>
          </a:p>
        </p:txBody>
      </p:sp>
      <p:sp>
        <p:nvSpPr>
          <p:cNvPr id="9" name="Text 6"/>
          <p:cNvSpPr txBox="1"/>
          <p:nvPr/>
        </p:nvSpPr>
        <p:spPr>
          <a:xfrm>
            <a:off x="1181100" y="401383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较原计划延期两周。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4445000" y="178498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DEDAD4"/>
          </a:solidFill>
          <a:ln/>
        </p:spPr>
      </p:sp>
      <p:sp>
        <p:nvSpPr>
          <p:cNvPr id="11" name="Shape 8"/>
          <p:cNvSpPr/>
          <p:nvPr/>
        </p:nvSpPr>
        <p:spPr>
          <a:xfrm>
            <a:off x="4711700" y="2032635"/>
            <a:ext cx="438150" cy="438150"/>
          </a:xfrm>
          <a:prstGeom prst="ellipse">
            <a:avLst/>
          </a:prstGeom>
          <a:solidFill>
            <a:srgbClr val="5C6976">
              <a:alpha val="15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21238" y="2142173"/>
            <a:ext cx="219075" cy="219075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4711700" y="277558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4A54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次</a:t>
            </a:r>
            <a:endParaRPr lang="en-US" sz="4800" dirty="0"/>
          </a:p>
        </p:txBody>
      </p:sp>
      <p:sp>
        <p:nvSpPr>
          <p:cNvPr id="14" name="Text 10"/>
          <p:cNvSpPr txBox="1"/>
          <p:nvPr/>
        </p:nvSpPr>
        <p:spPr>
          <a:xfrm>
            <a:off x="4711700" y="367093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需求返工</a:t>
            </a:r>
            <a:endParaRPr lang="en-US" sz="1350" dirty="0"/>
          </a:p>
        </p:txBody>
      </p:sp>
      <p:sp>
        <p:nvSpPr>
          <p:cNvPr id="15" name="Text 11"/>
          <p:cNvSpPr txBox="1"/>
          <p:nvPr/>
        </p:nvSpPr>
        <p:spPr>
          <a:xfrm>
            <a:off x="4711700" y="401383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需求变更带来的重复投入。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78498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DEDAD4"/>
          </a:solidFill>
          <a:ln/>
        </p:spPr>
      </p:sp>
      <p:sp>
        <p:nvSpPr>
          <p:cNvPr id="17" name="Shape 13"/>
          <p:cNvSpPr/>
          <p:nvPr/>
        </p:nvSpPr>
        <p:spPr>
          <a:xfrm>
            <a:off x="8242300" y="2032635"/>
            <a:ext cx="438150" cy="438150"/>
          </a:xfrm>
          <a:prstGeom prst="ellipse">
            <a:avLst/>
          </a:prstGeom>
          <a:solidFill>
            <a:srgbClr val="5C6976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1838" y="2142173"/>
            <a:ext cx="219075" cy="219075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42300" y="277558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4A54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92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20" name="Text 15"/>
          <p:cNvSpPr txBox="1"/>
          <p:nvPr/>
        </p:nvSpPr>
        <p:spPr>
          <a:xfrm>
            <a:off x="8242300" y="367093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验收通过率</a:t>
            </a:r>
            <a:endParaRPr lang="en-US" sz="1350" dirty="0"/>
          </a:p>
        </p:txBody>
      </p:sp>
      <p:sp>
        <p:nvSpPr>
          <p:cNvPr id="21" name="Text 16"/>
          <p:cNvSpPr txBox="1"/>
          <p:nvPr/>
        </p:nvSpPr>
        <p:spPr>
          <a:xfrm>
            <a:off x="8242300" y="401383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最终交付的功能验收情况。</a:t>
            </a:r>
            <a:endParaRPr lang="en-US" sz="1050" dirty="0"/>
          </a:p>
        </p:txBody>
      </p:sp>
      <p:sp>
        <p:nvSpPr>
          <p:cNvPr id="22" name="Text 17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1050" dirty="0"/>
          </a:p>
        </p:txBody>
      </p:sp>
      <p:sp>
        <p:nvSpPr>
          <p:cNvPr id="23" name="Text 18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15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25" name="Shape 20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26" name="Shape 21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27" name="Shape 22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28" name="Shape 23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51" name="Shape 46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52" name="Shape 47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53" name="Shape 48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54" name="Shape 49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5C6976">
              <a:alpha val="50000"/>
            </a:srgbClr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AE6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各阶段实际进度偏差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942975" y="1880235"/>
          <a:ext cx="1030605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15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1771650" y="420433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Text 5"/>
          <p:cNvSpPr txBox="1"/>
          <p:nvPr/>
        </p:nvSpPr>
        <p:spPr>
          <a:xfrm rot="-1800000">
            <a:off x="6100763" y="420433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9" name="Shape 6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5C6976">
              <a:alpha val="50000"/>
            </a:srgbClr>
          </a:solidFill>
          <a:ln/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AE6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3143250" y="1880235"/>
          <a:ext cx="5905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15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3619500" y="4204335"/>
            <a:ext cx="4962525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Shape 5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9" name="Shape 6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5C6976">
              <a:alpha val="50000"/>
            </a:srgbClr>
          </a:solidFill>
          <a:ln/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AE6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1809750" y="1880235"/>
          <a:ext cx="8572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15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2495550" y="420433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Text 5"/>
          <p:cNvSpPr txBox="1"/>
          <p:nvPr/>
        </p:nvSpPr>
        <p:spPr>
          <a:xfrm rot="-1800000">
            <a:off x="6096000" y="420433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9" name="Shape 6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5C6976">
              <a:alpha val="50000"/>
            </a:srgbClr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AE6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复盘的六个动作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9144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EDAD4"/>
          </a:solidFill>
          <a:ln/>
        </p:spPr>
      </p:sp>
      <p:sp>
        <p:nvSpPr>
          <p:cNvPr id="5" name="Shape 3"/>
          <p:cNvSpPr/>
          <p:nvPr/>
        </p:nvSpPr>
        <p:spPr>
          <a:xfrm>
            <a:off x="1162050" y="2009775"/>
            <a:ext cx="419100" cy="419100"/>
          </a:xfrm>
          <a:prstGeom prst="ellipse">
            <a:avLst/>
          </a:prstGeom>
          <a:solidFill>
            <a:srgbClr val="5C6976">
              <a:alpha val="15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14550"/>
            <a:ext cx="209550" cy="20955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1620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对目标</a:t>
            </a:r>
            <a:endParaRPr lang="en-US" sz="1425" dirty="0"/>
          </a:p>
        </p:txBody>
      </p:sp>
      <p:sp>
        <p:nvSpPr>
          <p:cNvPr id="8" name="Text 5"/>
          <p:cNvSpPr txBox="1"/>
          <p:nvPr/>
        </p:nvSpPr>
        <p:spPr>
          <a:xfrm>
            <a:off x="11620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先看结果与目标的差距。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44450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EDAD4"/>
          </a:solidFill>
          <a:ln/>
        </p:spPr>
      </p:sp>
      <p:sp>
        <p:nvSpPr>
          <p:cNvPr id="10" name="Shape 7"/>
          <p:cNvSpPr/>
          <p:nvPr/>
        </p:nvSpPr>
        <p:spPr>
          <a:xfrm>
            <a:off x="4692650" y="2009775"/>
            <a:ext cx="419100" cy="419100"/>
          </a:xfrm>
          <a:prstGeom prst="ellipse">
            <a:avLst/>
          </a:prstGeom>
          <a:solidFill>
            <a:srgbClr val="5C6976">
              <a:alpha val="15000"/>
            </a:srgbClr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14550"/>
            <a:ext cx="209550" cy="20955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46926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捋时间线</a:t>
            </a:r>
            <a:endParaRPr lang="en-US" sz="1425" dirty="0"/>
          </a:p>
        </p:txBody>
      </p:sp>
      <p:sp>
        <p:nvSpPr>
          <p:cNvPr id="13" name="Text 9"/>
          <p:cNvSpPr txBox="1"/>
          <p:nvPr/>
        </p:nvSpPr>
        <p:spPr>
          <a:xfrm>
            <a:off x="46926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关键节点按顺序排开。</a:t>
            </a:r>
            <a:endParaRPr lang="en-US" sz="1050" dirty="0"/>
          </a:p>
        </p:txBody>
      </p:sp>
      <p:sp>
        <p:nvSpPr>
          <p:cNvPr id="14" name="Shape 10"/>
          <p:cNvSpPr/>
          <p:nvPr/>
        </p:nvSpPr>
        <p:spPr>
          <a:xfrm>
            <a:off x="79756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EDAD4"/>
          </a:solidFill>
          <a:ln/>
        </p:spPr>
      </p:sp>
      <p:sp>
        <p:nvSpPr>
          <p:cNvPr id="15" name="Shape 11"/>
          <p:cNvSpPr/>
          <p:nvPr/>
        </p:nvSpPr>
        <p:spPr>
          <a:xfrm>
            <a:off x="8223250" y="2009775"/>
            <a:ext cx="419100" cy="419100"/>
          </a:xfrm>
          <a:prstGeom prst="ellipse">
            <a:avLst/>
          </a:prstGeom>
          <a:solidFill>
            <a:srgbClr val="5C6976">
              <a:alpha val="15000"/>
            </a:srgbClr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14550"/>
            <a:ext cx="209550" cy="20955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82232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找根因</a:t>
            </a:r>
            <a:endParaRPr lang="en-US" sz="1425" dirty="0"/>
          </a:p>
        </p:txBody>
      </p:sp>
      <p:sp>
        <p:nvSpPr>
          <p:cNvPr id="18" name="Text 13"/>
          <p:cNvSpPr txBox="1"/>
          <p:nvPr/>
        </p:nvSpPr>
        <p:spPr>
          <a:xfrm>
            <a:off x="82232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不停留在表面现象。</a:t>
            </a:r>
            <a:endParaRPr lang="en-US" sz="1050" dirty="0"/>
          </a:p>
        </p:txBody>
      </p:sp>
      <p:sp>
        <p:nvSpPr>
          <p:cNvPr id="19" name="Shape 14"/>
          <p:cNvSpPr/>
          <p:nvPr/>
        </p:nvSpPr>
        <p:spPr>
          <a:xfrm>
            <a:off x="9144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EDAD4"/>
          </a:solidFill>
          <a:ln/>
        </p:spPr>
      </p:sp>
      <p:sp>
        <p:nvSpPr>
          <p:cNvPr id="20" name="Shape 15"/>
          <p:cNvSpPr/>
          <p:nvPr/>
        </p:nvSpPr>
        <p:spPr>
          <a:xfrm>
            <a:off x="1162050" y="4371975"/>
            <a:ext cx="419100" cy="419100"/>
          </a:xfrm>
          <a:prstGeom prst="ellipse">
            <a:avLst/>
          </a:prstGeom>
          <a:solidFill>
            <a:srgbClr val="5C6976">
              <a:alpha val="15000"/>
            </a:srgbClr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476750"/>
            <a:ext cx="209550" cy="209550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11620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听各方</a:t>
            </a:r>
            <a:endParaRPr lang="en-US" sz="1425" dirty="0"/>
          </a:p>
        </p:txBody>
      </p:sp>
      <p:sp>
        <p:nvSpPr>
          <p:cNvPr id="23" name="Text 17"/>
          <p:cNvSpPr txBox="1"/>
          <p:nvPr/>
        </p:nvSpPr>
        <p:spPr>
          <a:xfrm>
            <a:off x="11620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参与人都说一句真实感受。</a:t>
            </a:r>
            <a:endParaRPr lang="en-US" sz="1050" dirty="0"/>
          </a:p>
        </p:txBody>
      </p:sp>
      <p:sp>
        <p:nvSpPr>
          <p:cNvPr id="24" name="Shape 18"/>
          <p:cNvSpPr/>
          <p:nvPr/>
        </p:nvSpPr>
        <p:spPr>
          <a:xfrm>
            <a:off x="44450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EDAD4"/>
          </a:solidFill>
          <a:ln/>
        </p:spPr>
      </p:sp>
      <p:sp>
        <p:nvSpPr>
          <p:cNvPr id="25" name="Shape 19"/>
          <p:cNvSpPr/>
          <p:nvPr/>
        </p:nvSpPr>
        <p:spPr>
          <a:xfrm>
            <a:off x="4692650" y="4371975"/>
            <a:ext cx="419100" cy="419100"/>
          </a:xfrm>
          <a:prstGeom prst="ellipse">
            <a:avLst/>
          </a:prstGeom>
          <a:solidFill>
            <a:srgbClr val="5C6976">
              <a:alpha val="15000"/>
            </a:srgbClr>
          </a:solidFill>
          <a:ln/>
        </p:spPr>
      </p:sp>
      <p:pic>
        <p:nvPicPr>
          <p:cNvPr id="26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476750"/>
            <a:ext cx="209550" cy="209550"/>
          </a:xfrm>
          <a:prstGeom prst="rect">
            <a:avLst/>
          </a:prstGeom>
        </p:spPr>
      </p:pic>
      <p:sp>
        <p:nvSpPr>
          <p:cNvPr id="27" name="Text 20"/>
          <p:cNvSpPr txBox="1"/>
          <p:nvPr/>
        </p:nvSpPr>
        <p:spPr>
          <a:xfrm>
            <a:off x="46926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提规律</a:t>
            </a:r>
            <a:endParaRPr lang="en-US" sz="1425" dirty="0"/>
          </a:p>
        </p:txBody>
      </p:sp>
      <p:sp>
        <p:nvSpPr>
          <p:cNvPr id="28" name="Text 21"/>
          <p:cNvSpPr txBox="1"/>
          <p:nvPr/>
        </p:nvSpPr>
        <p:spPr>
          <a:xfrm>
            <a:off x="46926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抽出可复用的做法。</a:t>
            </a:r>
            <a:endParaRPr lang="en-US" sz="1050" dirty="0"/>
          </a:p>
        </p:txBody>
      </p:sp>
      <p:sp>
        <p:nvSpPr>
          <p:cNvPr id="29" name="Shape 22"/>
          <p:cNvSpPr/>
          <p:nvPr/>
        </p:nvSpPr>
        <p:spPr>
          <a:xfrm>
            <a:off x="79756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EDAD4"/>
          </a:solidFill>
          <a:ln/>
        </p:spPr>
      </p:sp>
      <p:sp>
        <p:nvSpPr>
          <p:cNvPr id="30" name="Shape 23"/>
          <p:cNvSpPr/>
          <p:nvPr/>
        </p:nvSpPr>
        <p:spPr>
          <a:xfrm>
            <a:off x="8223250" y="4371975"/>
            <a:ext cx="419100" cy="419100"/>
          </a:xfrm>
          <a:prstGeom prst="ellipse">
            <a:avLst/>
          </a:prstGeom>
          <a:solidFill>
            <a:srgbClr val="5C6976">
              <a:alpha val="15000"/>
            </a:srgbClr>
          </a:solidFill>
          <a:ln/>
        </p:spPr>
      </p:sp>
      <p:pic>
        <p:nvPicPr>
          <p:cNvPr id="31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476750"/>
            <a:ext cx="209550" cy="209550"/>
          </a:xfrm>
          <a:prstGeom prst="rect">
            <a:avLst/>
          </a:prstGeom>
        </p:spPr>
      </p:pic>
      <p:sp>
        <p:nvSpPr>
          <p:cNvPr id="32" name="Text 24"/>
          <p:cNvSpPr txBox="1"/>
          <p:nvPr/>
        </p:nvSpPr>
        <p:spPr>
          <a:xfrm>
            <a:off x="82232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成清单</a:t>
            </a:r>
            <a:endParaRPr lang="en-US" sz="1425" dirty="0"/>
          </a:p>
        </p:txBody>
      </p:sp>
      <p:sp>
        <p:nvSpPr>
          <p:cNvPr id="33" name="Text 25"/>
          <p:cNvSpPr txBox="1"/>
          <p:nvPr/>
        </p:nvSpPr>
        <p:spPr>
          <a:xfrm>
            <a:off x="82232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写进下次的行动清单。</a:t>
            </a:r>
            <a:endParaRPr lang="en-US" sz="1050" dirty="0"/>
          </a:p>
        </p:txBody>
      </p:sp>
      <p:sp>
        <p:nvSpPr>
          <p:cNvPr id="34" name="Text 2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1050" dirty="0"/>
          </a:p>
        </p:txBody>
      </p:sp>
      <p:sp>
        <p:nvSpPr>
          <p:cNvPr id="35" name="Text 2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15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37" name="Shape 29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38" name="Shape 30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39" name="Shape 31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40" name="Shape 32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41" name="Shape 33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42" name="Shape 34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43" name="Shape 35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44" name="Shape 36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45" name="Shape 37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46" name="Shape 38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47" name="Shape 39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48" name="Shape 40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49" name="Shape 41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50" name="Shape 42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51" name="Shape 43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52" name="Shape 44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53" name="Shape 45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54" name="Shape 46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55" name="Shape 47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56" name="Shape 48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57" name="Shape 49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58" name="Shape 50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59" name="Shape 51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60" name="Shape 52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61" name="Shape 53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62" name="Shape 54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63" name="Shape 55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64" name="Shape 56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65" name="Shape 57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66" name="Shape 58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5C6976">
              <a:alpha val="50000"/>
            </a:srgbClr>
          </a:solidFill>
          <a:ln/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AE6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下次开工前的三个提醒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先对齐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需求和验收标准写清楚再动手。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D3D0CB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早联调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接口约定前置，问题早暴露。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D3D0CB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勤同步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固定节奏同步进展，减少猜测。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5C6976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2"/>
          <p:cNvSpPr txBox="1"/>
          <p:nvPr/>
        </p:nvSpPr>
        <p:spPr>
          <a:xfrm>
            <a:off x="914400" y="6496050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975" dirty="0"/>
          </a:p>
        </p:txBody>
      </p:sp>
      <p:sp>
        <p:nvSpPr>
          <p:cNvPr id="16" name="Text 13"/>
          <p:cNvSpPr txBox="1"/>
          <p:nvPr/>
        </p:nvSpPr>
        <p:spPr>
          <a:xfrm>
            <a:off x="5562600" y="649605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15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Text 15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Shape 17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5C6976">
              <a:alpha val="50000"/>
            </a:srgbClr>
          </a:solidFill>
          <a:ln/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AE6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84213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DEDAD4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1842135"/>
            <a:ext cx="4000500" cy="57150"/>
          </a:xfrm>
          <a:prstGeom prst="rect">
            <a:avLst/>
          </a:prstGeom>
          <a:solidFill>
            <a:srgbClr val="5C6976"/>
          </a:solidFill>
          <a:ln/>
        </p:spPr>
      </p:sp>
      <p:sp>
        <p:nvSpPr>
          <p:cNvPr id="6" name="Shape 4"/>
          <p:cNvSpPr/>
          <p:nvPr/>
        </p:nvSpPr>
        <p:spPr>
          <a:xfrm>
            <a:off x="2457450" y="3147060"/>
            <a:ext cx="914400" cy="914400"/>
          </a:xfrm>
          <a:prstGeom prst="ellipse">
            <a:avLst/>
          </a:prstGeom>
          <a:solidFill>
            <a:srgbClr val="5C6976">
              <a:alpha val="16000"/>
            </a:srgbClr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375660"/>
            <a:ext cx="457200" cy="45720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914400" y="530923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工作总结 解决方案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5372100" y="18421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AE6DF"/>
          </a:solidFill>
          <a:ln w="9525">
            <a:solidFill>
              <a:srgbClr val="D3D0CB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5372100" y="1842135"/>
            <a:ext cx="57150" cy="1250950"/>
          </a:xfrm>
          <a:prstGeom prst="rect">
            <a:avLst/>
          </a:prstGeom>
          <a:solidFill>
            <a:srgbClr val="5C6976"/>
          </a:solidFill>
          <a:ln/>
        </p:spPr>
      </p:sp>
      <p:sp>
        <p:nvSpPr>
          <p:cNvPr id="11" name="Shape 8"/>
          <p:cNvSpPr/>
          <p:nvPr/>
        </p:nvSpPr>
        <p:spPr>
          <a:xfrm>
            <a:off x="5600700" y="2248535"/>
            <a:ext cx="438150" cy="438150"/>
          </a:xfrm>
          <a:prstGeom prst="ellipse">
            <a:avLst/>
          </a:prstGeom>
          <a:solidFill>
            <a:srgbClr val="5C6976">
              <a:alpha val="14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358072"/>
            <a:ext cx="219075" cy="219075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6210300" y="20135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目标与结果</a:t>
            </a:r>
            <a:endParaRPr lang="en-US" sz="1425" dirty="0"/>
          </a:p>
        </p:txBody>
      </p:sp>
      <p:sp>
        <p:nvSpPr>
          <p:cNvPr id="14" name="Text 10"/>
          <p:cNvSpPr txBox="1"/>
          <p:nvPr/>
        </p:nvSpPr>
        <p:spPr>
          <a:xfrm>
            <a:off x="6210300" y="23183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围绕「工作总结」场景的关键能力，帮助更快落地。</a:t>
            </a:r>
            <a:endParaRPr lang="en-US" sz="1050" dirty="0"/>
          </a:p>
        </p:txBody>
      </p:sp>
      <p:sp>
        <p:nvSpPr>
          <p:cNvPr id="15" name="Shape 11"/>
          <p:cNvSpPr/>
          <p:nvPr/>
        </p:nvSpPr>
        <p:spPr>
          <a:xfrm>
            <a:off x="5372100" y="32645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AE6DF"/>
          </a:solidFill>
          <a:ln w="9525">
            <a:solidFill>
              <a:srgbClr val="D3D0CB"/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5372100" y="3264535"/>
            <a:ext cx="57150" cy="1250950"/>
          </a:xfrm>
          <a:prstGeom prst="rect">
            <a:avLst/>
          </a:prstGeom>
          <a:solidFill>
            <a:srgbClr val="5C6976"/>
          </a:solidFill>
          <a:ln/>
        </p:spPr>
      </p:sp>
      <p:sp>
        <p:nvSpPr>
          <p:cNvPr id="17" name="Shape 13"/>
          <p:cNvSpPr/>
          <p:nvPr/>
        </p:nvSpPr>
        <p:spPr>
          <a:xfrm>
            <a:off x="5600700" y="3670935"/>
            <a:ext cx="438150" cy="438150"/>
          </a:xfrm>
          <a:prstGeom prst="ellipse">
            <a:avLst/>
          </a:prstGeom>
          <a:solidFill>
            <a:srgbClr val="5C6976">
              <a:alpha val="14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780473"/>
            <a:ext cx="219075" cy="219075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6210300" y="34359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做对了什么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6210300" y="37407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围绕「工作总结」场景的关键能力，帮助更快落地。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5372100" y="46869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AE6DF"/>
          </a:solidFill>
          <a:ln w="9525">
            <a:solidFill>
              <a:srgbClr val="D3D0CB"/>
            </a:solidFill>
            <a:prstDash val="solid"/>
          </a:ln>
        </p:spPr>
      </p:sp>
      <p:sp>
        <p:nvSpPr>
          <p:cNvPr id="22" name="Shape 17"/>
          <p:cNvSpPr/>
          <p:nvPr/>
        </p:nvSpPr>
        <p:spPr>
          <a:xfrm>
            <a:off x="5372100" y="4686935"/>
            <a:ext cx="57150" cy="1250950"/>
          </a:xfrm>
          <a:prstGeom prst="rect">
            <a:avLst/>
          </a:prstGeom>
          <a:solidFill>
            <a:srgbClr val="5C6976"/>
          </a:solidFill>
          <a:ln/>
        </p:spPr>
      </p:sp>
      <p:sp>
        <p:nvSpPr>
          <p:cNvPr id="23" name="Shape 18"/>
          <p:cNvSpPr/>
          <p:nvPr/>
        </p:nvSpPr>
        <p:spPr>
          <a:xfrm>
            <a:off x="5600700" y="5093335"/>
            <a:ext cx="438150" cy="438150"/>
          </a:xfrm>
          <a:prstGeom prst="ellipse">
            <a:avLst/>
          </a:prstGeom>
          <a:solidFill>
            <a:srgbClr val="5C6976">
              <a:alpha val="14000"/>
            </a:srgbClr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02873"/>
            <a:ext cx="219075" cy="219075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6210300" y="48583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踩了哪些坑</a:t>
            </a:r>
            <a:endParaRPr lang="en-US" sz="1425" dirty="0"/>
          </a:p>
        </p:txBody>
      </p:sp>
      <p:sp>
        <p:nvSpPr>
          <p:cNvPr id="26" name="Text 20"/>
          <p:cNvSpPr txBox="1"/>
          <p:nvPr/>
        </p:nvSpPr>
        <p:spPr>
          <a:xfrm>
            <a:off x="6210300" y="51631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围绕「工作总结」场景的关键能力，帮助更快落地。</a:t>
            </a:r>
            <a:endParaRPr lang="en-US" sz="1050" dirty="0"/>
          </a:p>
        </p:txBody>
      </p:sp>
      <p:sp>
        <p:nvSpPr>
          <p:cNvPr id="27" name="Text 21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1050" dirty="0"/>
          </a:p>
        </p:txBody>
      </p:sp>
      <p:sp>
        <p:nvSpPr>
          <p:cNvPr id="28" name="Text 22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15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30" name="Shape 24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31" name="Shape 25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32" name="Shape 26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33" name="Shape 27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34" name="Shape 28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53" name="Shape 47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54" name="Shape 48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55" name="Shape 49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56" name="Shape 50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57" name="Shape 51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58" name="Shape 52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59" name="Shape 53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5C6976">
              <a:alpha val="50000"/>
            </a:srgbClr>
          </a:solidFill>
          <a:ln/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AE6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EDAD4"/>
          </a:solidFill>
          <a:ln/>
        </p:spPr>
      </p:sp>
      <p:sp>
        <p:nvSpPr>
          <p:cNvPr id="5" name="Shape 3"/>
          <p:cNvSpPr/>
          <p:nvPr/>
        </p:nvSpPr>
        <p:spPr>
          <a:xfrm>
            <a:off x="1845469" y="2204085"/>
            <a:ext cx="571500" cy="571500"/>
          </a:xfrm>
          <a:prstGeom prst="ellipse">
            <a:avLst/>
          </a:prstGeom>
          <a:solidFill>
            <a:srgbClr val="5C6976">
              <a:alpha val="16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46960"/>
            <a:ext cx="285750" cy="28575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066800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目标与结果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1066800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9" name="Text 6"/>
          <p:cNvSpPr txBox="1"/>
          <p:nvPr/>
        </p:nvSpPr>
        <p:spPr>
          <a:xfrm>
            <a:off x="1104900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3557588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EDAD4"/>
          </a:solidFill>
          <a:ln/>
        </p:spPr>
      </p:sp>
      <p:sp>
        <p:nvSpPr>
          <p:cNvPr id="11" name="Shape 8"/>
          <p:cNvSpPr/>
          <p:nvPr/>
        </p:nvSpPr>
        <p:spPr>
          <a:xfrm>
            <a:off x="4488656" y="2204085"/>
            <a:ext cx="571500" cy="571500"/>
          </a:xfrm>
          <a:prstGeom prst="ellipse">
            <a:avLst/>
          </a:prstGeom>
          <a:solidFill>
            <a:srgbClr val="75604E">
              <a:alpha val="16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46960"/>
            <a:ext cx="285750" cy="28575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3709987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做对了什么</a:t>
            </a:r>
            <a:endParaRPr lang="en-US" sz="1500" dirty="0"/>
          </a:p>
        </p:txBody>
      </p:sp>
      <p:sp>
        <p:nvSpPr>
          <p:cNvPr id="14" name="Text 10"/>
          <p:cNvSpPr txBox="1"/>
          <p:nvPr/>
        </p:nvSpPr>
        <p:spPr>
          <a:xfrm>
            <a:off x="3709987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75604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5" name="Text 11"/>
          <p:cNvSpPr txBox="1"/>
          <p:nvPr/>
        </p:nvSpPr>
        <p:spPr>
          <a:xfrm>
            <a:off x="3748087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6200775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EDAD4"/>
          </a:solidFill>
          <a:ln/>
        </p:spPr>
      </p:sp>
      <p:sp>
        <p:nvSpPr>
          <p:cNvPr id="17" name="Shape 13"/>
          <p:cNvSpPr/>
          <p:nvPr/>
        </p:nvSpPr>
        <p:spPr>
          <a:xfrm>
            <a:off x="7131844" y="2204085"/>
            <a:ext cx="571500" cy="571500"/>
          </a:xfrm>
          <a:prstGeom prst="ellipse">
            <a:avLst/>
          </a:prstGeom>
          <a:solidFill>
            <a:srgbClr val="4A545F">
              <a:alpha val="16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46960"/>
            <a:ext cx="285750" cy="2857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6353175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踩了哪些坑</a:t>
            </a:r>
            <a:endParaRPr lang="en-US" sz="1500" dirty="0"/>
          </a:p>
        </p:txBody>
      </p:sp>
      <p:sp>
        <p:nvSpPr>
          <p:cNvPr id="20" name="Text 15"/>
          <p:cNvSpPr txBox="1"/>
          <p:nvPr/>
        </p:nvSpPr>
        <p:spPr>
          <a:xfrm>
            <a:off x="6353175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4A54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1" name="Text 16"/>
          <p:cNvSpPr txBox="1"/>
          <p:nvPr/>
        </p:nvSpPr>
        <p:spPr>
          <a:xfrm>
            <a:off x="6391275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22" name="Shape 17"/>
          <p:cNvSpPr/>
          <p:nvPr/>
        </p:nvSpPr>
        <p:spPr>
          <a:xfrm>
            <a:off x="8843963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EDAD4"/>
          </a:solidFill>
          <a:ln/>
        </p:spPr>
      </p:sp>
      <p:sp>
        <p:nvSpPr>
          <p:cNvPr id="23" name="Shape 18"/>
          <p:cNvSpPr/>
          <p:nvPr/>
        </p:nvSpPr>
        <p:spPr>
          <a:xfrm>
            <a:off x="9775031" y="2204085"/>
            <a:ext cx="571500" cy="571500"/>
          </a:xfrm>
          <a:prstGeom prst="ellipse">
            <a:avLst/>
          </a:prstGeom>
          <a:solidFill>
            <a:srgbClr val="5C6976">
              <a:alpha val="16000"/>
            </a:srgbClr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46960"/>
            <a:ext cx="285750" cy="285750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8996363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下次怎么改</a:t>
            </a:r>
            <a:endParaRPr lang="en-US" sz="1500" dirty="0"/>
          </a:p>
        </p:txBody>
      </p:sp>
      <p:sp>
        <p:nvSpPr>
          <p:cNvPr id="26" name="Text 20"/>
          <p:cNvSpPr txBox="1"/>
          <p:nvPr/>
        </p:nvSpPr>
        <p:spPr>
          <a:xfrm>
            <a:off x="8996363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7" name="Text 21"/>
          <p:cNvSpPr txBox="1"/>
          <p:nvPr/>
        </p:nvSpPr>
        <p:spPr>
          <a:xfrm>
            <a:off x="9034462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28" name="Text 2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1050" dirty="0"/>
          </a:p>
        </p:txBody>
      </p:sp>
      <p:sp>
        <p:nvSpPr>
          <p:cNvPr id="29" name="Text 2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15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31" name="Shape 25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32" name="Shape 26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33" name="Shape 27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34" name="Shape 28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53" name="Shape 47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54" name="Shape 48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55" name="Shape 49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56" name="Shape 50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57" name="Shape 51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58" name="Shape 52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59" name="Shape 53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60" name="Shape 54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5C6976">
              <a:alpha val="50000"/>
            </a:srgbClr>
          </a:solidFill>
          <a:ln/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2129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5C6976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5C6976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CBFC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B6BCC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目标与结果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CBFC1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B6BCC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做对了什么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CBFC1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B6BCC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踩了哪些坑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CBFC1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B6BCC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下次怎么改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5C6976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B6BCC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CBFC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5C6976">
              <a:alpha val="50000"/>
            </a:srgbClr>
          </a:solidFill>
          <a:ln/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2129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CBFC1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5700" b="1" spc="456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57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B6BCC1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CBFC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复盘结论已同步至团队文档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5C6976">
              <a:alpha val="3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D2CFC9">
              <a:alpha val="3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5C6976">
              <a:alpha val="50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2026-10-16T16:40:09Z</dcterms:created>
  <dcterms:modified xsi:type="dcterms:W3CDTF">2026-10-16T16:40:09Z</dcterms:modified>
</cp:coreProperties>
</file>