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79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80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8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7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9.xlsx"/></Relationships>
</file>

<file path=ppt/charts/_rels/chart8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0.xlsx"/></Relationships>
</file>

<file path=ppt/charts/_rels/chart8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1.xlsx"/></Relationships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各业务线收入贡献</c:v>
                </c:pt>
              </c:strCache>
            </c:strRef>
          </c:tx>
          <c:spPr>
            <a:solidFill>
              <a:srgbClr val="48505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3B3F45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48505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515C66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5C6976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989EA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住宅销售</c:v>
                  </c:pt>
                  <c:pt idx="1">
                    <c:v>商业运营</c:v>
                  </c:pt>
                  <c:pt idx="2">
                    <c:v>物业管理</c:v>
                  </c:pt>
                  <c:pt idx="3">
                    <c:v>金融服务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3B3F45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3B3F45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3D0C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575A5E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AE6DF"/>
        </a:solidFill>
        <a:ln w="12700" cap="flat">
          <a:solidFill>
            <a:srgbClr val="EAE6DF"/>
          </a:solidFill>
        </a:ln>
        <a:effectLst/>
      </c:spPr>
    </c:plotArea>
    <c:plotVisOnly val="1"/>
    <c:dispBlanksAs val="span"/>
  </c:chart>
  <c:spPr>
    <a:solidFill>
      <a:srgbClr val="EAE6DF"/>
    </a:solidFill>
    <a:ln>
      <a:noFill/>
    </a:ln>
    <a:effectLst/>
  </c:spPr>
  <c:externalData r:id="rId1">
    <c:autoUpdate val="0"/>
  </c:externalData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485059"/>
              </a:solidFill>
              <a:effectLst/>
            </c:spPr>
          </c:dPt>
          <c:dPt>
            <c:idx val="1"/>
            <c:bubble3D val="0"/>
            <c:spPr>
              <a:solidFill>
                <a:srgbClr val="515C66"/>
              </a:solidFill>
              <a:effectLst/>
            </c:spPr>
          </c:dPt>
          <c:dPt>
            <c:idx val="2"/>
            <c:bubble3D val="0"/>
            <c:spPr>
              <a:solidFill>
                <a:srgbClr val="5C6976"/>
              </a:solidFill>
              <a:effectLst/>
            </c:spPr>
          </c:dPt>
          <c:dPt>
            <c:idx val="3"/>
            <c:bubble3D val="0"/>
            <c:spPr>
              <a:solidFill>
                <a:srgbClr val="989EA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AE6D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住宅销售</c:v>
                </c:pt>
                <c:pt idx="1">
                  <c:v>商业运营</c:v>
                </c:pt>
                <c:pt idx="2">
                  <c:v>物业管理</c:v>
                </c:pt>
                <c:pt idx="3">
                  <c:v>金融服务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firstSliceAng val="0"/>
        <c:holeSize val="50"/>
      </c:doughnutChart>
      <c:spPr>
        <a:solidFill>
          <a:srgbClr val="EAE6DF"/>
        </a:solidFill>
        <a:ln w="12700" cap="flat">
          <a:solidFill>
            <a:srgbClr val="EAE6D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3B3F45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AE6DF"/>
    </a:solidFill>
    <a:ln>
      <a:noFill/>
    </a:ln>
    <a:effectLst/>
  </c:spPr>
  <c:externalData r:id="rId1">
    <c:autoUpdate val="0"/>
  </c:externalData>
</c:chartSpace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485059"/>
            </a:solidFill>
            <a:ln w="25400" cap="flat">
              <a:solidFill>
                <a:srgbClr val="48505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3B3F45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485059"/>
              </a:solidFill>
              <a:ln w="9525" cap="flat">
                <a:solidFill>
                  <a:srgbClr val="48505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住宅销售</c:v>
                  </c:pt>
                  <c:pt idx="1">
                    <c:v>商业运营</c:v>
                  </c:pt>
                  <c:pt idx="2">
                    <c:v>物业管理</c:v>
                  </c:pt>
                  <c:pt idx="3">
                    <c:v>金融服务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3B3F45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3B3F45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3D0C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575A5E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AE6DF"/>
        </a:solidFill>
        <a:ln w="12700" cap="flat">
          <a:solidFill>
            <a:srgbClr val="EAE6DF"/>
          </a:solidFill>
        </a:ln>
        <a:effectLst/>
      </c:spPr>
    </c:plotArea>
    <c:plotVisOnly val="1"/>
    <c:dispBlanksAs val="span"/>
  </c:chart>
  <c:spPr>
    <a:solidFill>
      <a:srgbClr val="EAE6D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5C6976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4A545F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经营分析 · 季度例会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把收入、成本、风险三个口径讲明白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季度三个关键指标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各业务线收入贡献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收入、利润、回款三项对表看。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分业务线看贡献，找出增长与拖累。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主要科目的变化与原因说明。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季度三个关键指标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8.6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收入同比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期内营业收入同比增幅。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EDAD4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毛利率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较上季度小幅回升。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EDAD4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回款率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应收账款回收完成情况。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各业务线收入贡献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季度六项动作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看结果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收入利润先对表。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拆结构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分业务线看贡献。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管成本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盯住主要费用科目。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抓回款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账龄结构定期梳理。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控风险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合规与风险敞口预警。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EDAD4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5C6976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定举措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下季度重点逐条明确。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37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0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分析报告的三个原则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有对比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同比环比一起看。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有归因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数字背后的原因说清楚。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D0C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有举措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每个问题配一条应对。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5C6976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5C6976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AE6DF"/>
          </a:solidFill>
          <a:ln w="9525">
            <a:solidFill>
              <a:srgbClr val="D3D0C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AE6DF"/>
          </a:solidFill>
          <a:ln w="9525">
            <a:solidFill>
              <a:srgbClr val="D3D0C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AE6DF"/>
          </a:solidFill>
          <a:ln w="9525">
            <a:solidFill>
              <a:srgbClr val="D3D0CB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AE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5C6976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75604E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75604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4A545F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4A54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EDAD4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5C6976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B3F4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C697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75A5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129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5C6976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5C6976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CBF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CBFC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CBFC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CBFC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5C6976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B6BC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BF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129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CBFC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B6BCC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CBFC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以上为季度经营分析汇报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ABCB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5C6976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2026-10-16T16:40:14Z</dcterms:created>
  <dcterms:modified xsi:type="dcterms:W3CDTF">2026-10-16T16:40:14Z</dcterms:modified>
</cp:coreProperties>
</file>