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97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98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99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charts/_rels/chart9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97.xlsx"/></Relationships>
</file>

<file path=ppt/charts/_rels/chart9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98.xlsx"/></Relationships>
</file>

<file path=ppt/charts/_rels/chart9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99.xlsx"/></Relationships>
</file>

<file path=ppt/charts/chart9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绿地连通性与降温幅度的关系</c:v>
                </c:pt>
              </c:strCache>
            </c:strRef>
          </c:tx>
          <c:spPr>
            <a:solidFill>
              <a:srgbClr val="64239A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4A1D6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64239A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7627BC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8A2BE2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B77DEC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D6B4F3"/>
              </a:solidFill>
              <a:effectLst/>
            </c:spPr>
          </c:dPt>
          <c:cat>
            <c:multiLvlStrRef>
              <c:f>Sheet1!$A$2:$A$6</c:f>
              <c:multiLvlStrCache>
                <c:ptCount val="5"/>
                <c:lvl>
                  <c:pt idx="0">
                    <c:v>低连通</c:v>
                  </c:pt>
                  <c:pt idx="1">
                    <c:v>较低</c:v>
                  </c:pt>
                  <c:pt idx="2">
                    <c:v>中等</c:v>
                  </c:pt>
                  <c:pt idx="3">
                    <c:v>较高</c:v>
                  </c:pt>
                  <c:pt idx="4">
                    <c:v>高连通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0.8</c:v>
                </c:pt>
                <c:pt idx="1">
                  <c:v>1.4</c:v>
                </c:pt>
                <c:pt idx="2">
                  <c:v>2.3</c:v>
                </c:pt>
                <c:pt idx="3">
                  <c:v>3.5</c:v>
                </c:pt>
                <c:pt idx="4">
                  <c:v>4.6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4A1D6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4A1D6A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E0D4E7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704B8A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6EFFA"/>
        </a:solidFill>
        <a:ln w="12700" cap="flat">
          <a:solidFill>
            <a:srgbClr val="F6EFFA"/>
          </a:solidFill>
        </a:ln>
        <a:effectLst/>
      </c:spPr>
    </c:plotArea>
    <c:plotVisOnly val="1"/>
    <c:dispBlanksAs val="span"/>
  </c:chart>
  <c:spPr>
    <a:solidFill>
      <a:srgbClr val="F6EFFA"/>
    </a:solidFill>
    <a:ln>
      <a:noFill/>
    </a:ln>
    <a:effectLst/>
  </c:spPr>
  <c:externalData r:id="rId1">
    <c:autoUpdate val="0"/>
  </c:externalData>
</c:chartSpace>
</file>

<file path=ppt/charts/chart9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64239A"/>
              </a:solidFill>
              <a:effectLst/>
            </c:spPr>
          </c:dPt>
          <c:dPt>
            <c:idx val="1"/>
            <c:bubble3D val="0"/>
            <c:spPr>
              <a:solidFill>
                <a:srgbClr val="7627BC"/>
              </a:solidFill>
              <a:effectLst/>
            </c:spPr>
          </c:dPt>
          <c:dPt>
            <c:idx val="2"/>
            <c:bubble3D val="0"/>
            <c:spPr>
              <a:solidFill>
                <a:srgbClr val="8A2BE2"/>
              </a:solidFill>
              <a:effectLst/>
            </c:spPr>
          </c:dPt>
          <c:dPt>
            <c:idx val="3"/>
            <c:bubble3D val="0"/>
            <c:spPr>
              <a:solidFill>
                <a:srgbClr val="B77DEC"/>
              </a:solidFill>
              <a:effectLst/>
            </c:spPr>
          </c:dPt>
          <c:dPt>
            <c:idx val="4"/>
            <c:bubble3D val="0"/>
            <c:spPr>
              <a:solidFill>
                <a:srgbClr val="D6B4F3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6EFFA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6EFFA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6EFFA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6EFFA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6EFFA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低连通</c:v>
                </c:pt>
                <c:pt idx="1">
                  <c:v>较低</c:v>
                </c:pt>
                <c:pt idx="2">
                  <c:v>中等</c:v>
                </c:pt>
                <c:pt idx="3">
                  <c:v>较高</c:v>
                </c:pt>
                <c:pt idx="4">
                  <c:v>高连通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0.8</c:v>
                </c:pt>
                <c:pt idx="1">
                  <c:v>1.4</c:v>
                </c:pt>
                <c:pt idx="2">
                  <c:v>2.3</c:v>
                </c:pt>
                <c:pt idx="3">
                  <c:v>3.5</c:v>
                </c:pt>
                <c:pt idx="4">
                  <c:v>4.6</c:v>
                </c:pt>
              </c:numCache>
            </c:numRef>
          </c:val>
        </c:ser>
        <c:firstSliceAng val="0"/>
        <c:holeSize val="50"/>
      </c:doughnutChart>
      <c:spPr>
        <a:solidFill>
          <a:srgbClr val="F6EFFA"/>
        </a:solidFill>
        <a:ln w="12700" cap="flat">
          <a:solidFill>
            <a:srgbClr val="F6EFFA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4A1D6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F6EFFA"/>
    </a:solidFill>
    <a:ln>
      <a:noFill/>
    </a:ln>
    <a:effectLst/>
  </c:spPr>
  <c:externalData r:id="rId1">
    <c:autoUpdate val="0"/>
  </c:externalData>
</c:chartSpace>
</file>

<file path=ppt/charts/chart9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64239A"/>
            </a:solidFill>
            <a:ln w="25400" cap="flat">
              <a:solidFill>
                <a:srgbClr val="64239A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4A1D6A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64239A"/>
              </a:solidFill>
              <a:ln w="9525" cap="flat">
                <a:solidFill>
                  <a:srgbClr val="64239A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</c:f>
              <c:multiLvlStrCache>
                <c:ptCount val="5"/>
                <c:lvl>
                  <c:pt idx="0">
                    <c:v>低连通</c:v>
                  </c:pt>
                  <c:pt idx="1">
                    <c:v>较低</c:v>
                  </c:pt>
                  <c:pt idx="2">
                    <c:v>中等</c:v>
                  </c:pt>
                  <c:pt idx="3">
                    <c:v>较高</c:v>
                  </c:pt>
                  <c:pt idx="4">
                    <c:v>高连通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0.8</c:v>
                </c:pt>
                <c:pt idx="1">
                  <c:v>1.4</c:v>
                </c:pt>
                <c:pt idx="2">
                  <c:v>2.3</c:v>
                </c:pt>
                <c:pt idx="3">
                  <c:v>3.5</c:v>
                </c:pt>
                <c:pt idx="4">
                  <c:v>4.6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4A1D6A"/>
                  </a:solidFill>
                  <a:latin typeface="微软雅黑"/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4A1D6A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E0D4E7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704B8A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6EFFA"/>
        </a:solidFill>
        <a:ln w="12700" cap="flat">
          <a:solidFill>
            <a:srgbClr val="F6EFFA"/>
          </a:solidFill>
        </a:ln>
        <a:effectLst/>
      </c:spPr>
    </c:plotArea>
    <c:plotVisOnly val="1"/>
    <c:dispBlanksAs val="span"/>
  </c:chart>
  <c:spPr>
    <a:solidFill>
      <a:srgbClr val="F6EFFA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97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98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99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image" Target="../media/image-10-7.png"/><Relationship Id="rId8" Type="http://schemas.openxmlformats.org/officeDocument/2006/relationships/image" Target="../media/image-10-8.svg"/><Relationship Id="rId9" Type="http://schemas.openxmlformats.org/officeDocument/2006/relationships/image" Target="../media/image-10-9.png"/><Relationship Id="rId10" Type="http://schemas.openxmlformats.org/officeDocument/2006/relationships/image" Target="../media/image-10-10.sv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svg"/><Relationship Id="rId3" Type="http://schemas.openxmlformats.org/officeDocument/2006/relationships/image" Target="../media/image-12-3.png"/><Relationship Id="rId4" Type="http://schemas.openxmlformats.org/officeDocument/2006/relationships/image" Target="../media/image-12-4.svg"/><Relationship Id="rId5" Type="http://schemas.openxmlformats.org/officeDocument/2006/relationships/image" Target="../media/image-12-5.png"/><Relationship Id="rId6" Type="http://schemas.openxmlformats.org/officeDocument/2006/relationships/image" Target="../media/image-12-6.svg"/><Relationship Id="rId7" Type="http://schemas.openxmlformats.org/officeDocument/2006/relationships/image" Target="../media/image-12-7.png"/><Relationship Id="rId8" Type="http://schemas.openxmlformats.org/officeDocument/2006/relationships/image" Target="../media/image-12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svg"/><Relationship Id="rId3" Type="http://schemas.openxmlformats.org/officeDocument/2006/relationships/image" Target="../media/image-13-3.png"/><Relationship Id="rId4" Type="http://schemas.openxmlformats.org/officeDocument/2006/relationships/image" Target="../media/image-13-4.svg"/><Relationship Id="rId5" Type="http://schemas.openxmlformats.org/officeDocument/2006/relationships/image" Target="../media/image-13-5.png"/><Relationship Id="rId6" Type="http://schemas.openxmlformats.org/officeDocument/2006/relationships/image" Target="../media/image-13-6.svg"/><Relationship Id="rId7" Type="http://schemas.openxmlformats.org/officeDocument/2006/relationships/image" Target="../media/image-13-7.png"/><Relationship Id="rId8" Type="http://schemas.openxmlformats.org/officeDocument/2006/relationships/image" Target="../media/image-13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8A2BE2">
              <a:alpha val="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5B159C">
              <a:alpha val="6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毕业答辩 · 学术汇报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55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55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3016758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基于多时相遥感数据的实证分析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Text 7"/>
          <p:cNvSpPr txBox="1"/>
          <p:nvPr/>
        </p:nvSpPr>
        <p:spPr>
          <a:xfrm>
            <a:off x="7467600" y="5981700"/>
            <a:ext cx="381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课件生成</a:t>
            </a:r>
            <a:endParaRPr lang="en-US" sz="1275" dirty="0"/>
          </a:p>
        </p:txBody>
      </p:sp>
      <p:sp>
        <p:nvSpPr>
          <p:cNvPr id="10" name="Shape 8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2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525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研究缘起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数据与方法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主要发现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三个关键量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绿地连通性与降温幅度的关系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2025" dirty="0"/>
          </a:p>
        </p:txBody>
      </p:sp>
      <p:sp>
        <p:nvSpPr>
          <p:cNvPr id="22" name="Text 20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23" name="Text 21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15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研究缘起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8A2BE2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研究缘起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从城市热环境现象出发，提出可验证的问题。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15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数据与方法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8A2BE2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数据与方法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遥感影像结合地面观测，构建分析框架。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15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主要发现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8A2BE2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主要发现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绿地规模与连通性对降温的作用存在差异。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15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三个关键量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EAE0F0"/>
          </a:solidFill>
          <a:ln/>
        </p:spPr>
      </p:sp>
      <p:sp>
        <p:nvSpPr>
          <p:cNvPr id="5" name="Shape 3"/>
          <p:cNvSpPr/>
          <p:nvPr/>
        </p:nvSpPr>
        <p:spPr>
          <a:xfrm>
            <a:off x="1181100" y="2032635"/>
            <a:ext cx="438150" cy="438150"/>
          </a:xfrm>
          <a:prstGeom prst="ellipse">
            <a:avLst/>
          </a:prstGeom>
          <a:solidFill>
            <a:srgbClr val="8A2BE2">
              <a:alpha val="15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42173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811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5B159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0.92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相关系数</a:t>
            </a:r>
            <a:endParaRPr lang="en-US" sz="4800" dirty="0"/>
          </a:p>
        </p:txBody>
      </p:sp>
      <p:sp>
        <p:nvSpPr>
          <p:cNvPr id="8" name="Text 5"/>
          <p:cNvSpPr txBox="1"/>
          <p:nvPr/>
        </p:nvSpPr>
        <p:spPr>
          <a:xfrm>
            <a:off x="11811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绿地率与降温</a:t>
            </a:r>
            <a:endParaRPr lang="en-US" sz="1350" dirty="0"/>
          </a:p>
        </p:txBody>
      </p:sp>
      <p:sp>
        <p:nvSpPr>
          <p:cNvPr id="9" name="Text 6"/>
          <p:cNvSpPr txBox="1"/>
          <p:nvPr/>
        </p:nvSpPr>
        <p:spPr>
          <a:xfrm>
            <a:off x="11811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绿地覆盖率与地表温度的负相关程度。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44450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EAE0F0"/>
          </a:solidFill>
          <a:ln/>
        </p:spPr>
      </p:sp>
      <p:sp>
        <p:nvSpPr>
          <p:cNvPr id="11" name="Shape 8"/>
          <p:cNvSpPr/>
          <p:nvPr/>
        </p:nvSpPr>
        <p:spPr>
          <a:xfrm>
            <a:off x="4711700" y="2032635"/>
            <a:ext cx="438150" cy="438150"/>
          </a:xfrm>
          <a:prstGeom prst="ellipse">
            <a:avLst/>
          </a:prstGeom>
          <a:solidFill>
            <a:srgbClr val="8A2BE2">
              <a:alpha val="15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21238" y="2142173"/>
            <a:ext cx="219075" cy="21907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47117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5B159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5.6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℃</a:t>
            </a:r>
            <a:endParaRPr lang="en-US" sz="4800" dirty="0"/>
          </a:p>
        </p:txBody>
      </p:sp>
      <p:sp>
        <p:nvSpPr>
          <p:cNvPr id="14" name="Text 10"/>
          <p:cNvSpPr txBox="1"/>
          <p:nvPr/>
        </p:nvSpPr>
        <p:spPr>
          <a:xfrm>
            <a:off x="47117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最大温差</a:t>
            </a:r>
            <a:endParaRPr lang="en-US" sz="1350" dirty="0"/>
          </a:p>
        </p:txBody>
      </p:sp>
      <p:sp>
        <p:nvSpPr>
          <p:cNvPr id="15" name="Text 11"/>
          <p:cNvSpPr txBox="1"/>
          <p:nvPr/>
        </p:nvSpPr>
        <p:spPr>
          <a:xfrm>
            <a:off x="47117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研究区内不同下垫面的温差极值。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EAE0F0"/>
          </a:solidFill>
          <a:ln/>
        </p:spPr>
      </p:sp>
      <p:sp>
        <p:nvSpPr>
          <p:cNvPr id="17" name="Shape 13"/>
          <p:cNvSpPr/>
          <p:nvPr/>
        </p:nvSpPr>
        <p:spPr>
          <a:xfrm>
            <a:off x="8242300" y="2032635"/>
            <a:ext cx="438150" cy="438150"/>
          </a:xfrm>
          <a:prstGeom prst="ellipse">
            <a:avLst/>
          </a:prstGeom>
          <a:solidFill>
            <a:srgbClr val="8A2BE2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1838" y="2142173"/>
            <a:ext cx="219075" cy="219075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423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5B159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36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个</a:t>
            </a:r>
            <a:endParaRPr lang="en-US" sz="4800" dirty="0"/>
          </a:p>
        </p:txBody>
      </p:sp>
      <p:sp>
        <p:nvSpPr>
          <p:cNvPr id="20" name="Text 15"/>
          <p:cNvSpPr txBox="1"/>
          <p:nvPr/>
        </p:nvSpPr>
        <p:spPr>
          <a:xfrm>
            <a:off x="82423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研究单元</a:t>
            </a:r>
            <a:endParaRPr lang="en-US" sz="1350" dirty="0"/>
          </a:p>
        </p:txBody>
      </p:sp>
      <p:sp>
        <p:nvSpPr>
          <p:cNvPr id="21" name="Text 16"/>
          <p:cNvSpPr txBox="1"/>
          <p:nvPr/>
        </p:nvSpPr>
        <p:spPr>
          <a:xfrm>
            <a:off x="82423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覆盖研究区的主要空间单元。</a:t>
            </a:r>
            <a:endParaRPr lang="en-US" sz="1050" dirty="0"/>
          </a:p>
        </p:txBody>
      </p:sp>
      <p:sp>
        <p:nvSpPr>
          <p:cNvPr id="22" name="Text 17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23" name="Text 18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15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25" name="Shape 2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绿地连通性与降温幅度的关系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942975" y="1880235"/>
          <a:ext cx="1030605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15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1771650" y="420433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 rot="-1800000">
            <a:off x="6100763" y="420433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9" name="Shape 6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3143250" y="1880235"/>
          <a:ext cx="5905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15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3619500" y="4204335"/>
            <a:ext cx="4962525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Shape 5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1809750" y="1880235"/>
          <a:ext cx="8572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15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2495550" y="420433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 rot="-1800000">
            <a:off x="6096000" y="420433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9" name="Shape 6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研究六个环节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9144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EAE0F0"/>
          </a:solidFill>
          <a:ln/>
        </p:spPr>
      </p:sp>
      <p:sp>
        <p:nvSpPr>
          <p:cNvPr id="5" name="Shape 3"/>
          <p:cNvSpPr/>
          <p:nvPr/>
        </p:nvSpPr>
        <p:spPr>
          <a:xfrm>
            <a:off x="1162050" y="2009775"/>
            <a:ext cx="419100" cy="419100"/>
          </a:xfrm>
          <a:prstGeom prst="ellipse">
            <a:avLst/>
          </a:prstGeom>
          <a:solidFill>
            <a:srgbClr val="8A2BE2">
              <a:alpha val="15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14550"/>
            <a:ext cx="209550" cy="20955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620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提出问题</a:t>
            </a:r>
            <a:endParaRPr lang="en-US" sz="1425" dirty="0"/>
          </a:p>
        </p:txBody>
      </p:sp>
      <p:sp>
        <p:nvSpPr>
          <p:cNvPr id="8" name="Text 5"/>
          <p:cNvSpPr txBox="1"/>
          <p:nvPr/>
        </p:nvSpPr>
        <p:spPr>
          <a:xfrm>
            <a:off x="11620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从现象到可验证的假设。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44450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EAE0F0"/>
          </a:solidFill>
          <a:ln/>
        </p:spPr>
      </p:sp>
      <p:sp>
        <p:nvSpPr>
          <p:cNvPr id="10" name="Shape 7"/>
          <p:cNvSpPr/>
          <p:nvPr/>
        </p:nvSpPr>
        <p:spPr>
          <a:xfrm>
            <a:off x="4692650" y="2009775"/>
            <a:ext cx="419100" cy="419100"/>
          </a:xfrm>
          <a:prstGeom prst="ellipse">
            <a:avLst/>
          </a:prstGeom>
          <a:solidFill>
            <a:srgbClr val="8A2BE2">
              <a:alpha val="15000"/>
            </a:srgbClr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14550"/>
            <a:ext cx="209550" cy="20955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6926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获取数据</a:t>
            </a:r>
            <a:endParaRPr lang="en-US" sz="1425" dirty="0"/>
          </a:p>
        </p:txBody>
      </p:sp>
      <p:sp>
        <p:nvSpPr>
          <p:cNvPr id="13" name="Text 9"/>
          <p:cNvSpPr txBox="1"/>
          <p:nvPr/>
        </p:nvSpPr>
        <p:spPr>
          <a:xfrm>
            <a:off x="46926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多源数据交叉使用。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79756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EAE0F0"/>
          </a:solidFill>
          <a:ln/>
        </p:spPr>
      </p:sp>
      <p:sp>
        <p:nvSpPr>
          <p:cNvPr id="15" name="Shape 11"/>
          <p:cNvSpPr/>
          <p:nvPr/>
        </p:nvSpPr>
        <p:spPr>
          <a:xfrm>
            <a:off x="8223250" y="2009775"/>
            <a:ext cx="419100" cy="419100"/>
          </a:xfrm>
          <a:prstGeom prst="ellipse">
            <a:avLst/>
          </a:prstGeom>
          <a:solidFill>
            <a:srgbClr val="8A2BE2">
              <a:alpha val="15000"/>
            </a:srgbClr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14550"/>
            <a:ext cx="209550" cy="20955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82232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空间分析</a:t>
            </a:r>
            <a:endParaRPr lang="en-US" sz="1425" dirty="0"/>
          </a:p>
        </p:txBody>
      </p:sp>
      <p:sp>
        <p:nvSpPr>
          <p:cNvPr id="18" name="Text 13"/>
          <p:cNvSpPr txBox="1"/>
          <p:nvPr/>
        </p:nvSpPr>
        <p:spPr>
          <a:xfrm>
            <a:off x="82232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分区量化格局与温度。</a:t>
            </a:r>
            <a:endParaRPr lang="en-US" sz="1050" dirty="0"/>
          </a:p>
        </p:txBody>
      </p:sp>
      <p:sp>
        <p:nvSpPr>
          <p:cNvPr id="19" name="Shape 14"/>
          <p:cNvSpPr/>
          <p:nvPr/>
        </p:nvSpPr>
        <p:spPr>
          <a:xfrm>
            <a:off x="9144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EAE0F0"/>
          </a:solidFill>
          <a:ln/>
        </p:spPr>
      </p:sp>
      <p:sp>
        <p:nvSpPr>
          <p:cNvPr id="20" name="Shape 15"/>
          <p:cNvSpPr/>
          <p:nvPr/>
        </p:nvSpPr>
        <p:spPr>
          <a:xfrm>
            <a:off x="1162050" y="4371975"/>
            <a:ext cx="419100" cy="419100"/>
          </a:xfrm>
          <a:prstGeom prst="ellipse">
            <a:avLst/>
          </a:prstGeom>
          <a:solidFill>
            <a:srgbClr val="8A2BE2">
              <a:alpha val="15000"/>
            </a:srgbClr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476750"/>
            <a:ext cx="209550" cy="209550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11620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统计检验</a:t>
            </a:r>
            <a:endParaRPr lang="en-US" sz="1425" dirty="0"/>
          </a:p>
        </p:txBody>
      </p:sp>
      <p:sp>
        <p:nvSpPr>
          <p:cNvPr id="23" name="Text 17"/>
          <p:cNvSpPr txBox="1"/>
          <p:nvPr/>
        </p:nvSpPr>
        <p:spPr>
          <a:xfrm>
            <a:off x="11620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验证关系的显著性。</a:t>
            </a:r>
            <a:endParaRPr lang="en-US" sz="1050" dirty="0"/>
          </a:p>
        </p:txBody>
      </p:sp>
      <p:sp>
        <p:nvSpPr>
          <p:cNvPr id="24" name="Shape 18"/>
          <p:cNvSpPr/>
          <p:nvPr/>
        </p:nvSpPr>
        <p:spPr>
          <a:xfrm>
            <a:off x="44450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EAE0F0"/>
          </a:solidFill>
          <a:ln/>
        </p:spPr>
      </p:sp>
      <p:sp>
        <p:nvSpPr>
          <p:cNvPr id="25" name="Shape 19"/>
          <p:cNvSpPr/>
          <p:nvPr/>
        </p:nvSpPr>
        <p:spPr>
          <a:xfrm>
            <a:off x="4692650" y="4371975"/>
            <a:ext cx="419100" cy="419100"/>
          </a:xfrm>
          <a:prstGeom prst="ellipse">
            <a:avLst/>
          </a:prstGeom>
          <a:solidFill>
            <a:srgbClr val="8A2BE2">
              <a:alpha val="15000"/>
            </a:srgbClr>
          </a:solidFill>
          <a:ln/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476750"/>
            <a:ext cx="209550" cy="209550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46926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提炼结论</a:t>
            </a:r>
            <a:endParaRPr lang="en-US" sz="1425" dirty="0"/>
          </a:p>
        </p:txBody>
      </p:sp>
      <p:sp>
        <p:nvSpPr>
          <p:cNvPr id="28" name="Text 21"/>
          <p:cNvSpPr txBox="1"/>
          <p:nvPr/>
        </p:nvSpPr>
        <p:spPr>
          <a:xfrm>
            <a:off x="46926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从结果回到研究问题。</a:t>
            </a:r>
            <a:endParaRPr lang="en-US" sz="1050" dirty="0"/>
          </a:p>
        </p:txBody>
      </p:sp>
      <p:sp>
        <p:nvSpPr>
          <p:cNvPr id="29" name="Shape 22"/>
          <p:cNvSpPr/>
          <p:nvPr/>
        </p:nvSpPr>
        <p:spPr>
          <a:xfrm>
            <a:off x="79756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EAE0F0"/>
          </a:solidFill>
          <a:ln/>
        </p:spPr>
      </p:sp>
      <p:sp>
        <p:nvSpPr>
          <p:cNvPr id="30" name="Shape 23"/>
          <p:cNvSpPr/>
          <p:nvPr/>
        </p:nvSpPr>
        <p:spPr>
          <a:xfrm>
            <a:off x="8223250" y="4371975"/>
            <a:ext cx="419100" cy="419100"/>
          </a:xfrm>
          <a:prstGeom prst="ellipse">
            <a:avLst/>
          </a:prstGeom>
          <a:solidFill>
            <a:srgbClr val="8A2BE2">
              <a:alpha val="15000"/>
            </a:srgbClr>
          </a:solidFill>
          <a:ln/>
        </p:spPr>
      </p:sp>
      <p:pic>
        <p:nvPicPr>
          <p:cNvPr id="31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476750"/>
            <a:ext cx="209550" cy="209550"/>
          </a:xfrm>
          <a:prstGeom prst="rect">
            <a:avLst/>
          </a:prstGeom>
        </p:spPr>
      </p:pic>
      <p:sp>
        <p:nvSpPr>
          <p:cNvPr id="32" name="Text 24"/>
          <p:cNvSpPr txBox="1"/>
          <p:nvPr/>
        </p:nvSpPr>
        <p:spPr>
          <a:xfrm>
            <a:off x="82232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讨论局限</a:t>
            </a:r>
            <a:endParaRPr lang="en-US" sz="1425" dirty="0"/>
          </a:p>
        </p:txBody>
      </p:sp>
      <p:sp>
        <p:nvSpPr>
          <p:cNvPr id="33" name="Text 25"/>
          <p:cNvSpPr txBox="1"/>
          <p:nvPr/>
        </p:nvSpPr>
        <p:spPr>
          <a:xfrm>
            <a:off x="82232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如实说明边界与不足。</a:t>
            </a:r>
            <a:endParaRPr lang="en-US" sz="1050" dirty="0"/>
          </a:p>
        </p:txBody>
      </p:sp>
      <p:sp>
        <p:nvSpPr>
          <p:cNvPr id="34" name="Text 2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35" name="Text 2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15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37" name="Shape 29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研究的三个边界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时间尺度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结论基于研究时段，外推需谨慎。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空间范围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样本区域之外不宜直接套用。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变量控制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仍有未纳入的因素待后续研究。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A2BE2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2"/>
          <p:cNvSpPr txBox="1"/>
          <p:nvPr/>
        </p:nvSpPr>
        <p:spPr>
          <a:xfrm>
            <a:off x="914400" y="6496050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975" dirty="0"/>
          </a:p>
        </p:txBody>
      </p:sp>
      <p:sp>
        <p:nvSpPr>
          <p:cNvPr id="16" name="Text 13"/>
          <p:cNvSpPr txBox="1"/>
          <p:nvPr/>
        </p:nvSpPr>
        <p:spPr>
          <a:xfrm>
            <a:off x="5562600" y="649605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15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Text 15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Shape 17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84213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EAE0F0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1842135"/>
            <a:ext cx="4000500" cy="571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6" name="Shape 4"/>
          <p:cNvSpPr/>
          <p:nvPr/>
        </p:nvSpPr>
        <p:spPr>
          <a:xfrm>
            <a:off x="2457450" y="3147060"/>
            <a:ext cx="914400" cy="914400"/>
          </a:xfrm>
          <a:prstGeom prst="ellipse">
            <a:avLst/>
          </a:prstGeom>
          <a:solidFill>
            <a:srgbClr val="8A2BE2">
              <a:alpha val="16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375660"/>
            <a:ext cx="457200" cy="45720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530923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毕业答辩 解决方案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5372100" y="18421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6EFFA"/>
          </a:solidFill>
          <a:ln w="9525">
            <a:solidFill>
              <a:srgbClr val="E0D4E7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5372100" y="1842135"/>
            <a:ext cx="57150" cy="12509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11" name="Shape 8"/>
          <p:cNvSpPr/>
          <p:nvPr/>
        </p:nvSpPr>
        <p:spPr>
          <a:xfrm>
            <a:off x="5600700" y="2248535"/>
            <a:ext cx="438150" cy="438150"/>
          </a:xfrm>
          <a:prstGeom prst="ellipse">
            <a:avLst/>
          </a:prstGeom>
          <a:solidFill>
            <a:srgbClr val="8A2BE2">
              <a:alpha val="14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358072"/>
            <a:ext cx="219075" cy="21907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6210300" y="20135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研究缘起</a:t>
            </a:r>
            <a:endParaRPr lang="en-US" sz="1425" dirty="0"/>
          </a:p>
        </p:txBody>
      </p:sp>
      <p:sp>
        <p:nvSpPr>
          <p:cNvPr id="14" name="Text 10"/>
          <p:cNvSpPr txBox="1"/>
          <p:nvPr/>
        </p:nvSpPr>
        <p:spPr>
          <a:xfrm>
            <a:off x="6210300" y="23183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围绕「毕业答辩」场景的关键能力，帮助更快落地。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5372100" y="32645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6EFFA"/>
          </a:solidFill>
          <a:ln w="9525">
            <a:solidFill>
              <a:srgbClr val="E0D4E7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5372100" y="3264535"/>
            <a:ext cx="57150" cy="12509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17" name="Shape 13"/>
          <p:cNvSpPr/>
          <p:nvPr/>
        </p:nvSpPr>
        <p:spPr>
          <a:xfrm>
            <a:off x="5600700" y="3670935"/>
            <a:ext cx="438150" cy="438150"/>
          </a:xfrm>
          <a:prstGeom prst="ellipse">
            <a:avLst/>
          </a:prstGeom>
          <a:solidFill>
            <a:srgbClr val="8A2BE2">
              <a:alpha val="14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780473"/>
            <a:ext cx="219075" cy="219075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210300" y="34359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数据与方法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6210300" y="37407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围绕「毕业答辩」场景的关键能力，帮助更快落地。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5372100" y="46869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6EFFA"/>
          </a:solidFill>
          <a:ln w="9525">
            <a:solidFill>
              <a:srgbClr val="E0D4E7"/>
            </a:solidFill>
            <a:prstDash val="solid"/>
          </a:ln>
        </p:spPr>
      </p:sp>
      <p:sp>
        <p:nvSpPr>
          <p:cNvPr id="22" name="Shape 17"/>
          <p:cNvSpPr/>
          <p:nvPr/>
        </p:nvSpPr>
        <p:spPr>
          <a:xfrm>
            <a:off x="5372100" y="4686935"/>
            <a:ext cx="57150" cy="12509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23" name="Shape 18"/>
          <p:cNvSpPr/>
          <p:nvPr/>
        </p:nvSpPr>
        <p:spPr>
          <a:xfrm>
            <a:off x="5600700" y="5093335"/>
            <a:ext cx="438150" cy="438150"/>
          </a:xfrm>
          <a:prstGeom prst="ellipse">
            <a:avLst/>
          </a:prstGeom>
          <a:solidFill>
            <a:srgbClr val="8A2BE2">
              <a:alpha val="14000"/>
            </a:srgbClr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02873"/>
            <a:ext cx="219075" cy="219075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6210300" y="48583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主要发现</a:t>
            </a:r>
            <a:endParaRPr lang="en-US" sz="1425" dirty="0"/>
          </a:p>
        </p:txBody>
      </p:sp>
      <p:sp>
        <p:nvSpPr>
          <p:cNvPr id="26" name="Text 20"/>
          <p:cNvSpPr txBox="1"/>
          <p:nvPr/>
        </p:nvSpPr>
        <p:spPr>
          <a:xfrm>
            <a:off x="6210300" y="51631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围绕「毕业答辩」场景的关键能力，帮助更快落地。</a:t>
            </a:r>
            <a:endParaRPr lang="en-US" sz="1050" dirty="0"/>
          </a:p>
        </p:txBody>
      </p:sp>
      <p:sp>
        <p:nvSpPr>
          <p:cNvPr id="27" name="Text 21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28" name="Text 22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15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30" name="Shape 24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EAE0F0"/>
          </a:solidFill>
          <a:ln/>
        </p:spPr>
      </p:sp>
      <p:sp>
        <p:nvSpPr>
          <p:cNvPr id="5" name="Shape 3"/>
          <p:cNvSpPr/>
          <p:nvPr/>
        </p:nvSpPr>
        <p:spPr>
          <a:xfrm>
            <a:off x="1845469" y="2204085"/>
            <a:ext cx="571500" cy="571500"/>
          </a:xfrm>
          <a:prstGeom prst="ellipse">
            <a:avLst/>
          </a:prstGeom>
          <a:solidFill>
            <a:srgbClr val="8A2BE2">
              <a:alpha val="16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46960"/>
            <a:ext cx="285750" cy="28575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066800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研究缘起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1066800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1104900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557588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EAE0F0"/>
          </a:solidFill>
          <a:ln/>
        </p:spPr>
      </p:sp>
      <p:sp>
        <p:nvSpPr>
          <p:cNvPr id="11" name="Shape 8"/>
          <p:cNvSpPr/>
          <p:nvPr/>
        </p:nvSpPr>
        <p:spPr>
          <a:xfrm>
            <a:off x="4488656" y="2204085"/>
            <a:ext cx="571500" cy="571500"/>
          </a:xfrm>
          <a:prstGeom prst="ellipse">
            <a:avLst/>
          </a:prstGeom>
          <a:solidFill>
            <a:srgbClr val="43790B">
              <a:alpha val="16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46960"/>
            <a:ext cx="285750" cy="28575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709987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数据与方法</a:t>
            </a:r>
            <a:endParaRPr lang="en-US" sz="1500" dirty="0"/>
          </a:p>
        </p:txBody>
      </p:sp>
      <p:sp>
        <p:nvSpPr>
          <p:cNvPr id="14" name="Text 10"/>
          <p:cNvSpPr txBox="1"/>
          <p:nvPr/>
        </p:nvSpPr>
        <p:spPr>
          <a:xfrm>
            <a:off x="3709987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43790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3748087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6200775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EAE0F0"/>
          </a:solidFill>
          <a:ln/>
        </p:spPr>
      </p:sp>
      <p:sp>
        <p:nvSpPr>
          <p:cNvPr id="17" name="Shape 13"/>
          <p:cNvSpPr/>
          <p:nvPr/>
        </p:nvSpPr>
        <p:spPr>
          <a:xfrm>
            <a:off x="7131844" y="2204085"/>
            <a:ext cx="571500" cy="571500"/>
          </a:xfrm>
          <a:prstGeom prst="ellipse">
            <a:avLst/>
          </a:prstGeom>
          <a:solidFill>
            <a:srgbClr val="5B159C">
              <a:alpha val="16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46960"/>
            <a:ext cx="285750" cy="2857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353175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主要发现</a:t>
            </a:r>
            <a:endParaRPr lang="en-US" sz="1500" dirty="0"/>
          </a:p>
        </p:txBody>
      </p:sp>
      <p:sp>
        <p:nvSpPr>
          <p:cNvPr id="20" name="Text 15"/>
          <p:cNvSpPr txBox="1"/>
          <p:nvPr/>
        </p:nvSpPr>
        <p:spPr>
          <a:xfrm>
            <a:off x="6353175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5B159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6391275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22" name="Shape 17"/>
          <p:cNvSpPr/>
          <p:nvPr/>
        </p:nvSpPr>
        <p:spPr>
          <a:xfrm>
            <a:off x="8843963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EAE0F0"/>
          </a:solidFill>
          <a:ln/>
        </p:spPr>
      </p:sp>
      <p:sp>
        <p:nvSpPr>
          <p:cNvPr id="23" name="Shape 18"/>
          <p:cNvSpPr/>
          <p:nvPr/>
        </p:nvSpPr>
        <p:spPr>
          <a:xfrm>
            <a:off x="9775031" y="2204085"/>
            <a:ext cx="571500" cy="571500"/>
          </a:xfrm>
          <a:prstGeom prst="ellipse">
            <a:avLst/>
          </a:prstGeom>
          <a:solidFill>
            <a:srgbClr val="8A2BE2">
              <a:alpha val="16000"/>
            </a:srgbClr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46960"/>
            <a:ext cx="285750" cy="285750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8996363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结论与不足</a:t>
            </a:r>
            <a:endParaRPr lang="en-US" sz="1500" dirty="0"/>
          </a:p>
        </p:txBody>
      </p:sp>
      <p:sp>
        <p:nvSpPr>
          <p:cNvPr id="26" name="Text 20"/>
          <p:cNvSpPr txBox="1"/>
          <p:nvPr/>
        </p:nvSpPr>
        <p:spPr>
          <a:xfrm>
            <a:off x="8996363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7" name="Text 21"/>
          <p:cNvSpPr txBox="1"/>
          <p:nvPr/>
        </p:nvSpPr>
        <p:spPr>
          <a:xfrm>
            <a:off x="9034462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28" name="Text 2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29" name="Text 2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15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31" name="Shape 2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2A1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8A2BE2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A0F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研究缘起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FB9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A0F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数据与方法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FB9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A0F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主要发现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FB9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A0F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结论与不足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8A2BE2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CAA0F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2A1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FB9C5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5700" b="1" spc="456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57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CAA0F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请各位老师批评指正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8A2BE2">
              <a:alpha val="20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2026-10-16T16:40:45Z</dcterms:created>
  <dcterms:modified xsi:type="dcterms:W3CDTF">2026-10-16T16:40:45Z</dcterms:modified>
</cp:coreProperties>
</file>