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24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25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126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12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4.xlsx"/></Relationships>
</file>

<file path=ppt/charts/_rels/chart12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5.xlsx"/></Relationships>
</file>

<file path=ppt/charts/_rels/chart12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6.xlsx"/></Relationships>
</file>

<file path=ppt/charts/chart1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学习成果转化情况</c:v>
                </c:pt>
              </c:strCache>
            </c:strRef>
          </c:tx>
          <c:spPr>
            <a:solidFill>
              <a:srgbClr val="1A4EA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9A4E8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集中学习</c:v>
                  </c:pt>
                  <c:pt idx="1">
                    <c:v>检视问题</c:v>
                  </c:pt>
                  <c:pt idx="2">
                    <c:v>整改完成</c:v>
                  </c:pt>
                  <c:pt idx="3">
                    <c:v>制度完善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92</c:v>
                </c:pt>
                <c:pt idx="2">
                  <c:v>85</c:v>
                </c:pt>
                <c:pt idx="3">
                  <c:v>78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23B7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1DBE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1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bubble3D val="0"/>
            <c:spPr>
              <a:solidFill>
                <a:srgbClr val="79A4E8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集中学习</c:v>
                </c:pt>
                <c:pt idx="1">
                  <c:v>检视问题</c:v>
                </c:pt>
                <c:pt idx="2">
                  <c:v>整改完成</c:v>
                </c:pt>
                <c:pt idx="3">
                  <c:v>制度完善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100</c:v>
                </c:pt>
                <c:pt idx="1">
                  <c:v>92</c:v>
                </c:pt>
                <c:pt idx="2">
                  <c:v>85</c:v>
                </c:pt>
                <c:pt idx="3">
                  <c:v>78</c:v>
                </c:pt>
              </c:numCache>
            </c:numRef>
          </c:val>
        </c:ser>
        <c:firstSliceAng val="0"/>
        <c:holeSize val="50"/>
      </c:doughnutChart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1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A4EA0"/>
            </a:solidFill>
            <a:ln w="25400" cap="flat">
              <a:solidFill>
                <a:srgbClr val="1A4EA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A4EA0"/>
              </a:solidFill>
              <a:ln w="9525" cap="flat">
                <a:solidFill>
                  <a:srgbClr val="1A4EA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集中学习</c:v>
                  </c:pt>
                  <c:pt idx="1">
                    <c:v>检视问题</c:v>
                  </c:pt>
                  <c:pt idx="2">
                    <c:v>整改完成</c:v>
                  </c:pt>
                  <c:pt idx="3">
                    <c:v>制度完善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92</c:v>
                </c:pt>
                <c:pt idx="2">
                  <c:v>85</c:v>
                </c:pt>
                <c:pt idx="3">
                  <c:v>78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23B7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1DBE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2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2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2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image" Target="../media/image-11-9.png"/><Relationship Id="rId10" Type="http://schemas.openxmlformats.org/officeDocument/2006/relationships/image" Target="../media/image-11-10.sv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svg"/><Relationship Id="rId3" Type="http://schemas.openxmlformats.org/officeDocument/2006/relationships/image" Target="../media/image-14-3.png"/><Relationship Id="rId4" Type="http://schemas.openxmlformats.org/officeDocument/2006/relationships/image" Target="../media/image-14-4.svg"/><Relationship Id="rId5" Type="http://schemas.openxmlformats.org/officeDocument/2006/relationships/image" Target="../media/image-14-5.png"/><Relationship Id="rId6" Type="http://schemas.openxmlformats.org/officeDocument/2006/relationships/image" Target="../media/image-14-6.svg"/><Relationship Id="rId7" Type="http://schemas.openxmlformats.org/officeDocument/2006/relationships/image" Target="../media/image-14-7.png"/><Relationship Id="rId8" Type="http://schemas.openxmlformats.org/officeDocument/2006/relationships/image" Target="../media/image-14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256BD9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194993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党建学习 · 专题宣讲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3229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把学习内容讲实、讲透、讲到心里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学习背景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核心内容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联系实际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学习的三个抓手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对比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学习成果转化情况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学习背景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学习背景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为什么现在学、学什么、要解决什么问题。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核心内容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核心内容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把主要精神与要求分条讲清楚。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联系实际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联系实际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结合本单位工作，找差距、定方向。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学习的三个抓手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次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集中学习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阶段内组织的集中学习次数。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450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11" name="Shape 8"/>
          <p:cNvSpPr/>
          <p:nvPr/>
        </p:nvSpPr>
        <p:spPr>
          <a:xfrm>
            <a:off x="4711700" y="203263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7117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7117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覆盖党员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7117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应参加人员的参与比例。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42300" y="203263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423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82423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整改事项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82423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对照检视形成的问题清单。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25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26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 vs 标准式点检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956435"/>
            <a:ext cx="49149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14400" y="2804160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1811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靠老师傅手感判断</a:t>
            </a:r>
            <a:endParaRPr lang="en-US" sz="1275" dirty="0"/>
          </a:p>
        </p:txBody>
      </p:sp>
      <p:sp>
        <p:nvSpPr>
          <p:cNvPr id="8" name="Shape 6"/>
          <p:cNvSpPr/>
          <p:nvPr/>
        </p:nvSpPr>
        <p:spPr>
          <a:xfrm>
            <a:off x="914400" y="3231832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1811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记录随手填、事后补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914400" y="3659505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1811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异常口头转达</a:t>
            </a:r>
            <a:endParaRPr lang="en-US" sz="1275" dirty="0"/>
          </a:p>
        </p:txBody>
      </p:sp>
      <p:sp>
        <p:nvSpPr>
          <p:cNvPr id="12" name="Shape 10"/>
          <p:cNvSpPr/>
          <p:nvPr/>
        </p:nvSpPr>
        <p:spPr>
          <a:xfrm>
            <a:off x="914400" y="4087177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1811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责任难追溯到人</a:t>
            </a:r>
            <a:endParaRPr lang="en-US" sz="1275" dirty="0"/>
          </a:p>
        </p:txBody>
      </p:sp>
      <p:sp>
        <p:nvSpPr>
          <p:cNvPr id="14" name="Shape 12"/>
          <p:cNvSpPr/>
          <p:nvPr/>
        </p:nvSpPr>
        <p:spPr>
          <a:xfrm>
            <a:off x="6362700" y="1956435"/>
            <a:ext cx="49149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3627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标准式点检</a:t>
            </a:r>
            <a:endParaRPr lang="en-US" sz="1950" dirty="0"/>
          </a:p>
        </p:txBody>
      </p:sp>
      <p:sp>
        <p:nvSpPr>
          <p:cNvPr id="16" name="Shape 14"/>
          <p:cNvSpPr/>
          <p:nvPr/>
        </p:nvSpPr>
        <p:spPr>
          <a:xfrm>
            <a:off x="6362700" y="2804160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6294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对照标准值判定</a:t>
            </a:r>
            <a:endParaRPr lang="en-US" sz="1275" dirty="0"/>
          </a:p>
        </p:txBody>
      </p:sp>
      <p:sp>
        <p:nvSpPr>
          <p:cNvPr id="18" name="Shape 16"/>
          <p:cNvSpPr/>
          <p:nvPr/>
        </p:nvSpPr>
        <p:spPr>
          <a:xfrm>
            <a:off x="6362700" y="3231832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6294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现场留痕、当日归档</a:t>
            </a:r>
            <a:endParaRPr lang="en-US" sz="1275" dirty="0"/>
          </a:p>
        </p:txBody>
      </p:sp>
      <p:sp>
        <p:nvSpPr>
          <p:cNvPr id="20" name="Shape 18"/>
          <p:cNvSpPr/>
          <p:nvPr/>
        </p:nvSpPr>
        <p:spPr>
          <a:xfrm>
            <a:off x="6362700" y="3659505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294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异常即上报、生成记录</a:t>
            </a:r>
            <a:endParaRPr lang="en-US" sz="1275" dirty="0"/>
          </a:p>
        </p:txBody>
      </p:sp>
      <p:sp>
        <p:nvSpPr>
          <p:cNvPr id="22" name="Shape 20"/>
          <p:cNvSpPr/>
          <p:nvPr/>
        </p:nvSpPr>
        <p:spPr>
          <a:xfrm>
            <a:off x="6362700" y="4087177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6294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每条记录可追到人和时间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学习成果转化情况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六个落实动作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原原本本学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读原著、学原文、悟原理。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联系实际讲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用身边事讲清大道理。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找准差距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对照要求检视问题。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明确方向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把问题对应到整改方向。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建立清单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整改事项逐条销号。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守住底线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纪律要求内化于心。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37" name="Shape 2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38" name="Shape 3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学习的三个要求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真学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不搞形式、不走过场。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真懂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理解准确，把握精神实质。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真做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落到岗位，体现在行动。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党政党建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学习背景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围绕「党政党建」场景的关键能力，帮助更快落地。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核心内容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围绕「党政党建」场景的关键能力，帮助更快落地。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联系实际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围绕「党政党建」场景的关键能力，帮助更快落地。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30" name="Shape 2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学习背景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975F12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核心内容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75F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194993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联系实际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落实要求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学习背景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核心内容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联系实际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落实要求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56BD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以学促干，抓好落实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2026-10-16T16:41:31Z</dcterms:created>
  <dcterms:modified xsi:type="dcterms:W3CDTF">2026-10-16T16:41:31Z</dcterms:modified>
</cp:coreProperties>
</file>