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42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charts/chart143.xml" ContentType="application/vnd.openxmlformats-officedocument.drawingml.chart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charts/chart144.xml" ContentType="application/vnd.openxmlformats-officedocument.drawingml.chart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42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2.xlsx"/></Relationships>
</file>

<file path=ppt/charts/_rels/chart143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3.xlsx"/></Relationships>
</file>

<file path=ppt/charts/_rels/chart144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44.xlsx"/></Relationships>
</file>

<file path=ppt/charts/chart14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作品类型分布</c:v>
                </c:pt>
              </c:strCache>
            </c:strRef>
          </c:tx>
          <c:spPr>
            <a:solidFill>
              <a:srgbClr val="89CFF0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75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dPt>
            <c:idx val="0"/>
            <c:invertIfNegative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invertIfNegative val="0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invertIfNegative val="0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invertIfNegative val="0"/>
            <c:bubble3D val="0"/>
            <c:spPr>
              <a:solidFill>
                <a:srgbClr val="E99C82"/>
              </a:solidFill>
              <a:effectLst/>
            </c:spPr>
          </c:dPt>
          <c:cat>
            <c:multiLvlStrRef>
              <c:f>Sheet1!$A$2:$A$5</c:f>
              <c:multiLvlStrCache>
                <c:ptCount val="4"/>
                <c:lvl>
                  <c:pt idx="0">
                    <c:v>品牌视觉</c:v>
                  </c:pt>
                  <c:pt idx="1">
                    <c:v>海报插图</c:v>
                  </c:pt>
                  <c:pt idx="2">
                    <c:v>界面设计</c:v>
                  </c:pt>
                  <c:pt idx="3">
                    <c:v>其他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975" u="none">
                  <a:solidFill>
                    <a:srgbClr val="DCE7FA"/>
                  </a:solidFill>
                  <a:latin typeface="微软雅黑"/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gapWidth val="55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b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14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spPr>
            <a:solidFill>
              <a:schemeClr val="accent1"/>
            </a:solidFill>
            <a:ln w="9525" cap="flat">
              <a:solidFill>
                <a:srgbClr val="F9F9F9"/>
              </a:solidFill>
              <a:prstDash val="solid"/>
              <a:round/>
            </a:ln>
            <a:effectLst/>
          </c:spPr>
          <c:dPt>
            <c:idx val="0"/>
            <c:bubble3D val="0"/>
            <c:spPr>
              <a:solidFill>
                <a:srgbClr val="89CFF0"/>
              </a:solidFill>
              <a:effectLst/>
            </c:spPr>
          </c:dPt>
          <c:dPt>
            <c:idx val="1"/>
            <c:bubble3D val="0"/>
            <c:spPr>
              <a:solidFill>
                <a:srgbClr val="B3DBF5"/>
              </a:solidFill>
              <a:effectLst/>
            </c:spPr>
          </c:dPt>
          <c:dPt>
            <c:idx val="2"/>
            <c:bubble3D val="0"/>
            <c:spPr>
              <a:solidFill>
                <a:srgbClr val="F07442"/>
              </a:solidFill>
              <a:effectLst/>
            </c:spPr>
          </c:dPt>
          <c:dPt>
            <c:idx val="3"/>
            <c:bubble3D val="0"/>
            <c:spPr>
              <a:solidFill>
                <a:srgbClr val="E99C82"/>
              </a:solidFill>
              <a:effectLst/>
            </c:spPr>
          </c:dPt>
          <c:dLbls>
            <c:dLbl>
              <c:idx val="0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1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2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dLbl>
              <c:idx val="3"/>
              <c:numFmt formatCode="0%" sourceLinked="0"/>
              <c:spPr/>
              <c:txPr>
                <a:bodyPr/>
                <a:lstStyle/>
                <a:p>
                  <a:pPr>
                    <a:defRPr sz="825" b="0" i="0" u="none" strike="noStrike">
                      <a:solidFill>
                        <a:srgbClr val="14213D"/>
                      </a:solidFill>
                      <a:latin typeface="微软雅黑"/>
                    </a:defRPr>
                  </a:pPr>
                </a:p>
              </c:txPr>
              <c:showLegendKey val="0"/>
              <c:showVal val="0"/>
              <c:showCatName val="0"/>
              <c:showSerName val="0"/>
              <c:showPercent val="1"/>
              <c:showBubbleSize val="0"/>
            </c:dLbl>
            <c:numFmt formatCode="0%" sourceLinked="0"/>
            <c:txPr>
              <a:bodyPr/>
              <a:lstStyle/>
              <a:p>
                <a:pPr>
                  <a:defRPr sz="1800" b="0" i="0" u="none" strike="noStrik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1"/>
            <c:showSerName val="0"/>
            <c:showPercent val="1"/>
            <c:showBubbleSize val="0"/>
            <c:showLeaderLines val="0"/>
          </c:dLbls>
          <c:cat>
            <c:strRef>
              <c:f>Sheet1!$A$2:$A$5</c:f>
              <c:strCache>
                <c:ptCount val="4"/>
                <c:pt idx="0">
                  <c:v>品牌视觉</c:v>
                </c:pt>
                <c:pt idx="1">
                  <c:v>海报插图</c:v>
                </c:pt>
                <c:pt idx="2">
                  <c:v>界面设计</c:v>
                </c:pt>
                <c:pt idx="3">
                  <c:v>其他</c:v>
                </c:pt>
              </c:strCache>
            </c:strRef>
          </c:cat>
          <c:val>
            <c:numRef>
              <c:f>Sheet1!$B$2:$B$5</c:f>
              <c:numCach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</c:ser>
        <c:firstSliceAng val="0"/>
        <c:holeSize val="50"/>
      </c:doughnutChart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legend>
      <c:legendPos val="r"/>
      <c:overlay val="0"/>
      <c:txPr>
        <a:bodyPr/>
        <a:lstStyle/>
        <a:p>
          <a:pPr>
            <a:defRPr sz="825">
              <a:solidFill>
                <a:srgbClr val="DCE7FA"/>
              </a:solidFill>
              <a:latin typeface="微软雅黑"/>
              <a:cs typeface="微软雅黑"/>
            </a:defRPr>
          </a:pPr>
          <a:endParaRPr lang="en-US"/>
        </a:p>
      </c:txPr>
    </c:legend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charts/chart14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autoTitleDeleted val="1"/>
    <c:plotArea>
      <c:layout/>
      <c:lineChart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趋势</c:v>
                </c:pt>
              </c:strCache>
            </c:strRef>
          </c:tx>
          <c:spPr>
            <a:solidFill>
              <a:srgbClr val="89CFF0"/>
            </a:solidFill>
            <a:ln w="25400" cap="flat">
              <a:solidFill>
                <a:srgbClr val="89CFF0"/>
              </a:solidFill>
              <a:prstDash val="solid"/>
              <a:round/>
            </a:ln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900" u="none">
                    <a:solidFill>
                      <a:srgbClr val="DCE7FA"/>
                    </a:solidFill>
                    <a:latin typeface="微软雅黑"/>
                  </a:defRPr>
                </a:pPr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marker>
            <c:symbol val="circle"/>
            <c:size val="8"/>
            <c:spPr>
              <a:solidFill>
                <a:srgbClr val="89CFF0"/>
              </a:solidFill>
              <a:ln w="9525" cap="flat">
                <a:solidFill>
                  <a:srgbClr val="89CFF0"/>
                </a:solidFill>
                <a:prstDash val="solid"/>
                <a:round/>
              </a:ln>
              <a:effectLst/>
            </c:spPr>
          </c:marker>
          <c:cat>
            <c:multiLvlStrRef>
              <c:f>Sheet1!$A$2:$A$5</c:f>
              <c:multiLvlStrCache>
                <c:ptCount val="4"/>
                <c:lvl>
                  <c:pt idx="0">
                    <c:v>品牌视觉</c:v>
                  </c:pt>
                  <c:pt idx="1">
                    <c:v>海报插图</c:v>
                  </c:pt>
                  <c:pt idx="2">
                    <c:v>界面设计</c:v>
                  </c:pt>
                  <c:pt idx="3">
                    <c:v>其他</c:v>
                  </c:pt>
                </c:lvl>
              </c:multiLvlStrCache>
            </c:multiLvl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38</c:v>
                </c:pt>
                <c:pt idx="1">
                  <c:v>27</c:v>
                </c:pt>
                <c:pt idx="2">
                  <c:v>21</c:v>
                </c:pt>
                <c:pt idx="3">
                  <c:v>14</c:v>
                </c:pt>
              </c:numCache>
            </c:numRef>
          </c:val>
          <c:smooth val="0"/>
        </c:ser>
        <c:dLbls>
          <c:numFmt formatCode="#,##0" sourceLinked="0"/>
          <c:txPr>
            <a:bodyPr/>
            <a:lstStyle/>
            <a:p>
              <a:pPr>
                <a:defRPr b="0" i="0" strike="noStrike" sz="900" u="none">
                  <a:solidFill>
                    <a:srgbClr val="DCE7FA"/>
                  </a:solidFill>
                  <a:latin typeface="微软雅黑"/>
                </a:defRPr>
              </a:pPr>
            </a:p>
          </c:txPr>
          <c:dLblPos val="t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marker val="1"/>
        <c:axId val="2094734554"/>
        <c:axId val="2094734552"/>
        <c:axId val="2094734556"/>
      </c:line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DCE7FA"/>
                </a:solidFill>
                <a:latin typeface="微软雅黑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</c:scaling>
        <c:delete val="0"/>
        <c:axPos val="l"/>
        <c:majorGridlines>
          <c:spPr>
            <a:ln w="12700" cap="flat">
              <a:solidFill>
                <a:srgbClr val="2E3B56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750" b="0" i="0" u="none" strike="noStrike">
                <a:solidFill>
                  <a:srgbClr val="B0BBD0"/>
                </a:solidFill>
                <a:latin typeface="微软雅黑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solidFill>
          <a:srgbClr val="14213D"/>
        </a:solidFill>
        <a:ln w="12700" cap="flat">
          <a:solidFill>
            <a:srgbClr val="14213D"/>
          </a:solidFill>
        </a:ln>
        <a:effectLst/>
      </c:spPr>
    </c:plotArea>
    <c:plotVisOnly val="1"/>
    <c:dispBlanksAs val="span"/>
  </c:chart>
  <c:spPr>
    <a:solidFill>
      <a:srgbClr val="14213D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sv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svg"/><Relationship Id="rId3" Type="http://schemas.openxmlformats.org/officeDocument/2006/relationships/image" Target="../media/image-6-3.png"/><Relationship Id="rId4" Type="http://schemas.openxmlformats.org/officeDocument/2006/relationships/image" Target="../media/image-6-4.svg"/><Relationship Id="rId5" Type="http://schemas.openxmlformats.org/officeDocument/2006/relationships/image" Target="../media/image-6-5.png"/><Relationship Id="rId6" Type="http://schemas.openxmlformats.org/officeDocument/2006/relationships/image" Target="../media/image-6-6.sv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2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3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44.xm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svg"/><Relationship Id="rId3" Type="http://schemas.openxmlformats.org/officeDocument/2006/relationships/image" Target="../media/image-12-3.png"/><Relationship Id="rId4" Type="http://schemas.openxmlformats.org/officeDocument/2006/relationships/image" Target="../media/image-12-4.svg"/><Relationship Id="rId5" Type="http://schemas.openxmlformats.org/officeDocument/2006/relationships/image" Target="../media/image-12-5.png"/><Relationship Id="rId6" Type="http://schemas.openxmlformats.org/officeDocument/2006/relationships/image" Target="../media/image-12-6.svg"/><Relationship Id="rId7" Type="http://schemas.openxmlformats.org/officeDocument/2006/relationships/image" Target="../media/image-12-7.png"/><Relationship Id="rId8" Type="http://schemas.openxmlformats.org/officeDocument/2006/relationships/image" Target="../media/image-12-8.svg"/><Relationship Id="rId9" Type="http://schemas.openxmlformats.org/officeDocument/2006/relationships/image" Target="../media/image-12-9.png"/><Relationship Id="rId10" Type="http://schemas.openxmlformats.org/officeDocument/2006/relationships/image" Target="../media/image-12-10.svg"/><Relationship Id="rId11" Type="http://schemas.openxmlformats.org/officeDocument/2006/relationships/image" Target="../media/image-12-11.png"/><Relationship Id="rId12" Type="http://schemas.openxmlformats.org/officeDocument/2006/relationships/image" Target="../media/image-12-12.sv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svg"/><Relationship Id="rId3" Type="http://schemas.openxmlformats.org/officeDocument/2006/relationships/image" Target="../media/image-14-3.png"/><Relationship Id="rId4" Type="http://schemas.openxmlformats.org/officeDocument/2006/relationships/image" Target="../media/image-14-4.svg"/><Relationship Id="rId5" Type="http://schemas.openxmlformats.org/officeDocument/2006/relationships/image" Target="../media/image-14-5.png"/><Relationship Id="rId6" Type="http://schemas.openxmlformats.org/officeDocument/2006/relationships/image" Target="../media/image-14-6.svg"/><Relationship Id="rId7" Type="http://schemas.openxmlformats.org/officeDocument/2006/relationships/image" Target="../media/image-14-7.png"/><Relationship Id="rId8" Type="http://schemas.openxmlformats.org/officeDocument/2006/relationships/image" Target="../media/image-14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svg"/><Relationship Id="rId3" Type="http://schemas.openxmlformats.org/officeDocument/2006/relationships/image" Target="../media/image-15-3.png"/><Relationship Id="rId4" Type="http://schemas.openxmlformats.org/officeDocument/2006/relationships/image" Target="../media/image-15-4.svg"/><Relationship Id="rId5" Type="http://schemas.openxmlformats.org/officeDocument/2006/relationships/image" Target="../media/image-15-5.png"/><Relationship Id="rId6" Type="http://schemas.openxmlformats.org/officeDocument/2006/relationships/image" Target="../media/image-15-6.svg"/><Relationship Id="rId7" Type="http://schemas.openxmlformats.org/officeDocument/2006/relationships/image" Target="../media/image-15-7.png"/><Relationship Id="rId8" Type="http://schemas.openxmlformats.org/officeDocument/2006/relationships/image" Target="../media/image-15-8.sv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572500" y="-1333500"/>
            <a:ext cx="4953000" cy="4953000"/>
          </a:xfrm>
          <a:prstGeom prst="ellipse">
            <a:avLst/>
          </a:prstGeom>
          <a:solidFill>
            <a:srgbClr val="89CFF0">
              <a:alpha val="8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6762750" y="5334000"/>
            <a:ext cx="4000500" cy="4000500"/>
          </a:xfrm>
          <a:prstGeom prst="ellipse">
            <a:avLst/>
          </a:prstGeom>
          <a:solidFill>
            <a:srgbClr val="1C9FDD">
              <a:alpha val="6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723900"/>
            <a:ext cx="762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72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 · 创意展示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43000"/>
            <a:ext cx="9334500" cy="1905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14000"/>
              </a:lnSpc>
              <a:buNone/>
            </a:pPr>
            <a:r>
              <a:rPr lang="en-US" sz="55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55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213229"/>
            <a:ext cx="81915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60000"/>
              </a:lnSpc>
              <a:buNone/>
            </a:pPr>
            <a:r>
              <a:rPr lang="en-US" sz="180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把想法摊开看，好设计自己会说话</a:t>
            </a:r>
            <a:endParaRPr lang="en-US" sz="1800" dirty="0"/>
          </a:p>
        </p:txBody>
      </p:sp>
      <p:sp>
        <p:nvSpPr>
          <p:cNvPr id="7" name="Shape 5"/>
          <p:cNvSpPr/>
          <p:nvPr/>
        </p:nvSpPr>
        <p:spPr>
          <a:xfrm>
            <a:off x="914400" y="5810250"/>
            <a:ext cx="11430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914400" y="5981700"/>
            <a:ext cx="66675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2026年10月17日 · 974工具箱</a:t>
            </a:r>
            <a:endParaRPr lang="en-US" sz="1275" dirty="0"/>
          </a:p>
        </p:txBody>
      </p:sp>
      <p:sp>
        <p:nvSpPr>
          <p:cNvPr id="9" name="Text 7"/>
          <p:cNvSpPr txBox="1"/>
          <p:nvPr/>
        </p:nvSpPr>
        <p:spPr>
          <a:xfrm>
            <a:off x="7467600" y="5981700"/>
            <a:ext cx="3810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课件生成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4533900" y="762000"/>
            <a:ext cx="9525" cy="54292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3" name="Text 1"/>
          <p:cNvSpPr txBox="1"/>
          <p:nvPr/>
        </p:nvSpPr>
        <p:spPr>
          <a:xfrm>
            <a:off x="914400" y="2905125"/>
            <a:ext cx="314325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420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CONTENTS</a:t>
            </a:r>
            <a:endParaRPr lang="en-US" sz="1050" dirty="0"/>
          </a:p>
        </p:txBody>
      </p:sp>
      <p:sp>
        <p:nvSpPr>
          <p:cNvPr id="4" name="Text 2"/>
          <p:cNvSpPr txBox="1"/>
          <p:nvPr/>
        </p:nvSpPr>
        <p:spPr>
          <a:xfrm>
            <a:off x="914400" y="3238500"/>
            <a:ext cx="314325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52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目录</a:t>
            </a:r>
            <a:endParaRPr lang="en-US" sz="5250" dirty="0"/>
          </a:p>
        </p:txBody>
      </p:sp>
      <p:sp>
        <p:nvSpPr>
          <p:cNvPr id="5" name="Text 3"/>
          <p:cNvSpPr txBox="1"/>
          <p:nvPr/>
        </p:nvSpPr>
        <p:spPr>
          <a:xfrm>
            <a:off x="5105400" y="150304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500" dirty="0"/>
          </a:p>
        </p:txBody>
      </p:sp>
      <p:sp>
        <p:nvSpPr>
          <p:cNvPr id="6" name="Text 4"/>
          <p:cNvSpPr txBox="1"/>
          <p:nvPr/>
        </p:nvSpPr>
        <p:spPr>
          <a:xfrm>
            <a:off x="5791200" y="150304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2025" dirty="0"/>
          </a:p>
        </p:txBody>
      </p:sp>
      <p:sp>
        <p:nvSpPr>
          <p:cNvPr id="7" name="Shape 5"/>
          <p:cNvSpPr/>
          <p:nvPr/>
        </p:nvSpPr>
        <p:spPr>
          <a:xfrm>
            <a:off x="5105400" y="202120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6"/>
          <p:cNvSpPr txBox="1"/>
          <p:nvPr/>
        </p:nvSpPr>
        <p:spPr>
          <a:xfrm>
            <a:off x="5105400" y="223075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500" dirty="0"/>
          </a:p>
        </p:txBody>
      </p:sp>
      <p:sp>
        <p:nvSpPr>
          <p:cNvPr id="9" name="Text 7"/>
          <p:cNvSpPr txBox="1"/>
          <p:nvPr/>
        </p:nvSpPr>
        <p:spPr>
          <a:xfrm>
            <a:off x="5791200" y="223075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2025" dirty="0"/>
          </a:p>
        </p:txBody>
      </p:sp>
      <p:sp>
        <p:nvSpPr>
          <p:cNvPr id="10" name="Shape 8"/>
          <p:cNvSpPr/>
          <p:nvPr/>
        </p:nvSpPr>
        <p:spPr>
          <a:xfrm>
            <a:off x="5105400" y="274891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5105400" y="295846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5791200" y="295846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2025" dirty="0"/>
          </a:p>
        </p:txBody>
      </p:sp>
      <p:sp>
        <p:nvSpPr>
          <p:cNvPr id="13" name="Shape 11"/>
          <p:cNvSpPr/>
          <p:nvPr/>
        </p:nvSpPr>
        <p:spPr>
          <a:xfrm>
            <a:off x="5105400" y="347662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4" name="Text 12"/>
          <p:cNvSpPr txBox="1"/>
          <p:nvPr/>
        </p:nvSpPr>
        <p:spPr>
          <a:xfrm>
            <a:off x="5105400" y="368617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500" dirty="0"/>
          </a:p>
        </p:txBody>
      </p:sp>
      <p:sp>
        <p:nvSpPr>
          <p:cNvPr id="15" name="Text 13"/>
          <p:cNvSpPr txBox="1"/>
          <p:nvPr/>
        </p:nvSpPr>
        <p:spPr>
          <a:xfrm>
            <a:off x="5791200" y="368617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作品集里的三个数字</a:t>
            </a:r>
            <a:endParaRPr lang="en-US" sz="2025" dirty="0"/>
          </a:p>
        </p:txBody>
      </p:sp>
      <p:sp>
        <p:nvSpPr>
          <p:cNvPr id="16" name="Shape 14"/>
          <p:cNvSpPr/>
          <p:nvPr/>
        </p:nvSpPr>
        <p:spPr>
          <a:xfrm>
            <a:off x="5105400" y="420433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5105400" y="441388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</a:t>
            </a:r>
            <a:endParaRPr lang="en-US" sz="1500" dirty="0"/>
          </a:p>
        </p:txBody>
      </p:sp>
      <p:sp>
        <p:nvSpPr>
          <p:cNvPr id="18" name="Text 16"/>
          <p:cNvSpPr txBox="1"/>
          <p:nvPr/>
        </p:nvSpPr>
        <p:spPr>
          <a:xfrm>
            <a:off x="5791200" y="441388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对比</a:t>
            </a:r>
            <a:endParaRPr lang="en-US" sz="2025" dirty="0"/>
          </a:p>
        </p:txBody>
      </p:sp>
      <p:sp>
        <p:nvSpPr>
          <p:cNvPr id="19" name="Shape 17"/>
          <p:cNvSpPr/>
          <p:nvPr/>
        </p:nvSpPr>
        <p:spPr>
          <a:xfrm>
            <a:off x="5105400" y="4932045"/>
            <a:ext cx="6172200" cy="9525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20" name="Text 18"/>
          <p:cNvSpPr txBox="1"/>
          <p:nvPr/>
        </p:nvSpPr>
        <p:spPr>
          <a:xfrm>
            <a:off x="5105400" y="5141595"/>
            <a:ext cx="6858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</a:t>
            </a:r>
            <a:endParaRPr lang="en-US" sz="1500" dirty="0"/>
          </a:p>
        </p:txBody>
      </p:sp>
      <p:sp>
        <p:nvSpPr>
          <p:cNvPr id="21" name="Text 19"/>
          <p:cNvSpPr txBox="1"/>
          <p:nvPr/>
        </p:nvSpPr>
        <p:spPr>
          <a:xfrm>
            <a:off x="5791200" y="5141595"/>
            <a:ext cx="548640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0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2025" dirty="0"/>
          </a:p>
        </p:txBody>
      </p:sp>
      <p:sp>
        <p:nvSpPr>
          <p:cNvPr id="22" name="Text 20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23" name="Text 21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/ 17</a:t>
            </a:r>
            <a:endParaRPr lang="en-US" sz="1050" dirty="0"/>
          </a:p>
        </p:txBody>
      </p:sp>
      <p:sp>
        <p:nvSpPr>
          <p:cNvPr id="24" name="Shape 22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每一件作品背后的思考，比成品更值得说。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按主题分组呈现，形成整体感。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670685"/>
            <a:ext cx="8382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061210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023937" y="2170748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562100" y="2099310"/>
            <a:ext cx="97155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1650" dirty="0"/>
          </a:p>
        </p:txBody>
      </p:sp>
      <p:sp>
        <p:nvSpPr>
          <p:cNvPr id="8" name="Text 5"/>
          <p:cNvSpPr txBox="1"/>
          <p:nvPr/>
        </p:nvSpPr>
        <p:spPr>
          <a:xfrm>
            <a:off x="1562100" y="2407920"/>
            <a:ext cx="97155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工作流程与常用工具一并交代。</a:t>
            </a:r>
            <a:endParaRPr lang="en-US" sz="1275" dirty="0"/>
          </a:p>
        </p:txBody>
      </p:sp>
      <p:sp>
        <p:nvSpPr>
          <p:cNvPr id="9" name="Text 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10" name="Text 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05 / 17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04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作品集里的三个数字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811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90638" y="2142173"/>
            <a:ext cx="219075" cy="219075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811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件</a:t>
            </a:r>
            <a:endParaRPr lang="en-US" sz="4800" dirty="0"/>
          </a:p>
        </p:txBody>
      </p:sp>
      <p:sp>
        <p:nvSpPr>
          <p:cNvPr id="8" name="Text 5"/>
          <p:cNvSpPr txBox="1"/>
          <p:nvPr/>
        </p:nvSpPr>
        <p:spPr>
          <a:xfrm>
            <a:off x="11811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收录作品</a:t>
            </a:r>
            <a:endParaRPr lang="en-US" sz="1350" dirty="0"/>
          </a:p>
        </p:txBody>
      </p:sp>
      <p:sp>
        <p:nvSpPr>
          <p:cNvPr id="9" name="Text 6"/>
          <p:cNvSpPr txBox="1"/>
          <p:nvPr/>
        </p:nvSpPr>
        <p:spPr>
          <a:xfrm>
            <a:off x="11811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覆盖品牌、海报、界面等类型。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44450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7117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821238" y="2142173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47117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4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个</a:t>
            </a:r>
            <a:endParaRPr lang="en-US" sz="4800" dirty="0"/>
          </a:p>
        </p:txBody>
      </p:sp>
      <p:sp>
        <p:nvSpPr>
          <p:cNvPr id="14" name="Text 10"/>
          <p:cNvSpPr txBox="1"/>
          <p:nvPr/>
        </p:nvSpPr>
        <p:spPr>
          <a:xfrm>
            <a:off x="47117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主题系列</a:t>
            </a:r>
            <a:endParaRPr lang="en-US" sz="1350" dirty="0"/>
          </a:p>
        </p:txBody>
      </p:sp>
      <p:sp>
        <p:nvSpPr>
          <p:cNvPr id="15" name="Text 11"/>
          <p:cNvSpPr txBox="1"/>
          <p:nvPr/>
        </p:nvSpPr>
        <p:spPr>
          <a:xfrm>
            <a:off x="47117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按主题分组的作品序列。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7975600" y="1784985"/>
            <a:ext cx="3302000" cy="3733800"/>
          </a:xfrm>
          <a:prstGeom prst="roundRect">
            <a:avLst>
              <a:gd name="adj" fmla="val 4038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8242300" y="2032635"/>
            <a:ext cx="438150" cy="43815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51838" y="21421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8242300" y="2775585"/>
            <a:ext cx="2768600" cy="800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4800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</a:t>
            </a:r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年</a:t>
            </a:r>
            <a:endParaRPr lang="en-US" sz="4800" dirty="0"/>
          </a:p>
        </p:txBody>
      </p:sp>
      <p:sp>
        <p:nvSpPr>
          <p:cNvPr id="20" name="Text 15"/>
          <p:cNvSpPr txBox="1"/>
          <p:nvPr/>
        </p:nvSpPr>
        <p:spPr>
          <a:xfrm>
            <a:off x="8242300" y="3670935"/>
            <a:ext cx="27686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创作跨度</a:t>
            </a:r>
            <a:endParaRPr lang="en-US" sz="1350" dirty="0"/>
          </a:p>
        </p:txBody>
      </p:sp>
      <p:sp>
        <p:nvSpPr>
          <p:cNvPr id="21" name="Text 16"/>
          <p:cNvSpPr txBox="1"/>
          <p:nvPr/>
        </p:nvSpPr>
        <p:spPr>
          <a:xfrm>
            <a:off x="8242300" y="4013835"/>
            <a:ext cx="2768600" cy="1314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作品集收录的时间范围。</a:t>
            </a:r>
            <a:endParaRPr lang="en-US" sz="1050" dirty="0"/>
          </a:p>
        </p:txBody>
      </p:sp>
      <p:sp>
        <p:nvSpPr>
          <p:cNvPr id="22" name="Text 17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23" name="Text 18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06 / 17</a:t>
            </a:r>
            <a:endParaRPr lang="en-US" sz="1050" dirty="0"/>
          </a:p>
        </p:txBody>
      </p:sp>
      <p:sp>
        <p:nvSpPr>
          <p:cNvPr id="24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8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9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0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1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2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3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4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5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6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7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8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9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0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1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2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3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4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5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6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7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8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9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0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1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2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3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4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05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 vs 改造后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9144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改造前</a:t>
            </a:r>
            <a:endParaRPr lang="en-US" sz="1950" dirty="0"/>
          </a:p>
        </p:txBody>
      </p:sp>
      <p:sp>
        <p:nvSpPr>
          <p:cNvPr id="6" name="Shape 4"/>
          <p:cNvSpPr/>
          <p:nvPr/>
        </p:nvSpPr>
        <p:spPr>
          <a:xfrm>
            <a:off x="9144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1811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纸质点检表，随手填</a:t>
            </a:r>
            <a:endParaRPr lang="en-US" sz="1275" dirty="0"/>
          </a:p>
        </p:txBody>
      </p:sp>
      <p:sp>
        <p:nvSpPr>
          <p:cNvPr id="8" name="Shape 6"/>
          <p:cNvSpPr/>
          <p:nvPr/>
        </p:nvSpPr>
        <p:spPr>
          <a:xfrm>
            <a:off x="9144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11811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异常靠口头转达</a:t>
            </a:r>
            <a:endParaRPr lang="en-US" sz="1275" dirty="0"/>
          </a:p>
        </p:txBody>
      </p:sp>
      <p:sp>
        <p:nvSpPr>
          <p:cNvPr id="10" name="Shape 8"/>
          <p:cNvSpPr/>
          <p:nvPr/>
        </p:nvSpPr>
        <p:spPr>
          <a:xfrm>
            <a:off x="9144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Text 9"/>
          <p:cNvSpPr txBox="1"/>
          <p:nvPr/>
        </p:nvSpPr>
        <p:spPr>
          <a:xfrm>
            <a:off x="11811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数据月底才汇总</a:t>
            </a:r>
            <a:endParaRPr lang="en-US" sz="1275" dirty="0"/>
          </a:p>
        </p:txBody>
      </p:sp>
      <p:sp>
        <p:nvSpPr>
          <p:cNvPr id="12" name="Shape 10"/>
          <p:cNvSpPr/>
          <p:nvPr/>
        </p:nvSpPr>
        <p:spPr>
          <a:xfrm>
            <a:off x="9144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1811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责任难以追溯到人</a:t>
            </a:r>
            <a:endParaRPr lang="en-US" sz="1275" dirty="0"/>
          </a:p>
        </p:txBody>
      </p:sp>
      <p:sp>
        <p:nvSpPr>
          <p:cNvPr id="14" name="Shape 12"/>
          <p:cNvSpPr/>
          <p:nvPr/>
        </p:nvSpPr>
        <p:spPr>
          <a:xfrm>
            <a:off x="6362700" y="1956435"/>
            <a:ext cx="4914900" cy="47625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6362700" y="2251710"/>
            <a:ext cx="4914900" cy="3238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改造后</a:t>
            </a:r>
            <a:endParaRPr lang="en-US" sz="1950" dirty="0"/>
          </a:p>
        </p:txBody>
      </p:sp>
      <p:sp>
        <p:nvSpPr>
          <p:cNvPr id="16" name="Shape 14"/>
          <p:cNvSpPr/>
          <p:nvPr/>
        </p:nvSpPr>
        <p:spPr>
          <a:xfrm>
            <a:off x="6362700" y="2804160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Text 15"/>
          <p:cNvSpPr txBox="1"/>
          <p:nvPr/>
        </p:nvSpPr>
        <p:spPr>
          <a:xfrm>
            <a:off x="6629400" y="2718435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移动端点检，现场留痕</a:t>
            </a:r>
            <a:endParaRPr lang="en-US" sz="1275" dirty="0"/>
          </a:p>
        </p:txBody>
      </p:sp>
      <p:sp>
        <p:nvSpPr>
          <p:cNvPr id="18" name="Shape 16"/>
          <p:cNvSpPr/>
          <p:nvPr/>
        </p:nvSpPr>
        <p:spPr>
          <a:xfrm>
            <a:off x="6362700" y="3231832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9" name="Text 17"/>
          <p:cNvSpPr txBox="1"/>
          <p:nvPr/>
        </p:nvSpPr>
        <p:spPr>
          <a:xfrm>
            <a:off x="6629400" y="3146107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异常自动生成工单</a:t>
            </a:r>
            <a:endParaRPr lang="en-US" sz="1275" dirty="0"/>
          </a:p>
        </p:txBody>
      </p:sp>
      <p:sp>
        <p:nvSpPr>
          <p:cNvPr id="20" name="Shape 18"/>
          <p:cNvSpPr/>
          <p:nvPr/>
        </p:nvSpPr>
        <p:spPr>
          <a:xfrm>
            <a:off x="6362700" y="3659505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1" name="Text 19"/>
          <p:cNvSpPr txBox="1"/>
          <p:nvPr/>
        </p:nvSpPr>
        <p:spPr>
          <a:xfrm>
            <a:off x="6629400" y="3573780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数据实时看板</a:t>
            </a:r>
            <a:endParaRPr lang="en-US" sz="1275" dirty="0"/>
          </a:p>
        </p:txBody>
      </p:sp>
      <p:sp>
        <p:nvSpPr>
          <p:cNvPr id="22" name="Shape 20"/>
          <p:cNvSpPr/>
          <p:nvPr/>
        </p:nvSpPr>
        <p:spPr>
          <a:xfrm>
            <a:off x="6362700" y="4087177"/>
            <a:ext cx="762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Text 21"/>
          <p:cNvSpPr txBox="1"/>
          <p:nvPr/>
        </p:nvSpPr>
        <p:spPr>
          <a:xfrm>
            <a:off x="6629400" y="4001452"/>
            <a:ext cx="4648200" cy="857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2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每条记录可追到人和时间</a:t>
            </a:r>
            <a:endParaRPr lang="en-US" sz="1275" dirty="0"/>
          </a:p>
        </p:txBody>
      </p:sp>
      <p:sp>
        <p:nvSpPr>
          <p:cNvPr id="24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25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07 / 17</a:t>
            </a:r>
            <a:endParaRPr lang="en-US" sz="1050" dirty="0"/>
          </a:p>
        </p:txBody>
      </p:sp>
      <p:sp>
        <p:nvSpPr>
          <p:cNvPr id="26" name="Shape 2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4" name="Shape 5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5" name="Shape 5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6" name="Shape 5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06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实施路线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2251710"/>
            <a:ext cx="10363200" cy="1905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6" name="Text 4"/>
          <p:cNvSpPr txBox="1"/>
          <p:nvPr/>
        </p:nvSpPr>
        <p:spPr>
          <a:xfrm>
            <a:off x="914400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1 月</a:t>
            </a:r>
            <a:endParaRPr lang="en-US" sz="1125" dirty="0"/>
          </a:p>
        </p:txBody>
      </p:sp>
      <p:sp>
        <p:nvSpPr>
          <p:cNvPr id="7" name="Text 5"/>
          <p:cNvSpPr txBox="1"/>
          <p:nvPr/>
        </p:nvSpPr>
        <p:spPr>
          <a:xfrm>
            <a:off x="914400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试点</a:t>
            </a:r>
            <a:endParaRPr lang="en-US" sz="1500" dirty="0"/>
          </a:p>
        </p:txBody>
      </p:sp>
      <p:sp>
        <p:nvSpPr>
          <p:cNvPr id="8" name="Text 6"/>
          <p:cNvSpPr txBox="1"/>
          <p:nvPr/>
        </p:nvSpPr>
        <p:spPr>
          <a:xfrm>
            <a:off x="914400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选一条产线先行验证。</a:t>
            </a:r>
            <a:endParaRPr lang="en-US" sz="1125" dirty="0"/>
          </a:p>
        </p:txBody>
      </p:sp>
      <p:sp>
        <p:nvSpPr>
          <p:cNvPr id="9" name="Shape 7"/>
          <p:cNvSpPr/>
          <p:nvPr/>
        </p:nvSpPr>
        <p:spPr>
          <a:xfrm>
            <a:off x="3712464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3712464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2 月</a:t>
            </a:r>
            <a:endParaRPr lang="en-US" sz="1125" dirty="0"/>
          </a:p>
        </p:txBody>
      </p:sp>
      <p:sp>
        <p:nvSpPr>
          <p:cNvPr id="11" name="Text 9"/>
          <p:cNvSpPr txBox="1"/>
          <p:nvPr/>
        </p:nvSpPr>
        <p:spPr>
          <a:xfrm>
            <a:off x="3712464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推广</a:t>
            </a:r>
            <a:endParaRPr lang="en-US" sz="1500" dirty="0"/>
          </a:p>
        </p:txBody>
      </p:sp>
      <p:sp>
        <p:nvSpPr>
          <p:cNvPr id="12" name="Text 10"/>
          <p:cNvSpPr txBox="1"/>
          <p:nvPr/>
        </p:nvSpPr>
        <p:spPr>
          <a:xfrm>
            <a:off x="3712464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扩展到全部关键设备。</a:t>
            </a:r>
            <a:endParaRPr lang="en-US" sz="1125" dirty="0"/>
          </a:p>
        </p:txBody>
      </p:sp>
      <p:sp>
        <p:nvSpPr>
          <p:cNvPr id="13" name="Shape 11"/>
          <p:cNvSpPr/>
          <p:nvPr/>
        </p:nvSpPr>
        <p:spPr>
          <a:xfrm>
            <a:off x="6510528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4" name="Text 12"/>
          <p:cNvSpPr txBox="1"/>
          <p:nvPr/>
        </p:nvSpPr>
        <p:spPr>
          <a:xfrm>
            <a:off x="6510528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3 月</a:t>
            </a:r>
            <a:endParaRPr lang="en-US" sz="1125" dirty="0"/>
          </a:p>
        </p:txBody>
      </p:sp>
      <p:sp>
        <p:nvSpPr>
          <p:cNvPr id="15" name="Text 13"/>
          <p:cNvSpPr txBox="1"/>
          <p:nvPr/>
        </p:nvSpPr>
        <p:spPr>
          <a:xfrm>
            <a:off x="6510528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接入看板</a:t>
            </a:r>
            <a:endParaRPr lang="en-US" sz="1500" dirty="0"/>
          </a:p>
        </p:txBody>
      </p:sp>
      <p:sp>
        <p:nvSpPr>
          <p:cNvPr id="16" name="Text 14"/>
          <p:cNvSpPr txBox="1"/>
          <p:nvPr/>
        </p:nvSpPr>
        <p:spPr>
          <a:xfrm>
            <a:off x="6510528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数据接入管理看板。</a:t>
            </a:r>
            <a:endParaRPr lang="en-US" sz="1125" dirty="0"/>
          </a:p>
        </p:txBody>
      </p:sp>
      <p:sp>
        <p:nvSpPr>
          <p:cNvPr id="17" name="Shape 15"/>
          <p:cNvSpPr/>
          <p:nvPr/>
        </p:nvSpPr>
        <p:spPr>
          <a:xfrm>
            <a:off x="9308592" y="2165985"/>
            <a:ext cx="171450" cy="171450"/>
          </a:xfrm>
          <a:prstGeom prst="ellipse">
            <a:avLst/>
          </a:prstGeom>
          <a:solidFill>
            <a:srgbClr val="89CFF0"/>
          </a:solidFill>
          <a:ln w="38100">
            <a:solidFill>
              <a:srgbClr val="14213D"/>
            </a:solidFill>
            <a:prstDash val="solid"/>
          </a:ln>
        </p:spPr>
      </p:sp>
      <p:sp>
        <p:nvSpPr>
          <p:cNvPr id="18" name="Text 16"/>
          <p:cNvSpPr txBox="1"/>
          <p:nvPr/>
        </p:nvSpPr>
        <p:spPr>
          <a:xfrm>
            <a:off x="9308592" y="2508885"/>
            <a:ext cx="1969008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68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第 4 月</a:t>
            </a:r>
            <a:endParaRPr lang="en-US" sz="1125" dirty="0"/>
          </a:p>
        </p:txBody>
      </p:sp>
      <p:sp>
        <p:nvSpPr>
          <p:cNvPr id="19" name="Text 17"/>
          <p:cNvSpPr txBox="1"/>
          <p:nvPr/>
        </p:nvSpPr>
        <p:spPr>
          <a:xfrm>
            <a:off x="9308592" y="2813685"/>
            <a:ext cx="1969008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优化</a:t>
            </a:r>
            <a:endParaRPr lang="en-US" sz="1500" dirty="0"/>
          </a:p>
        </p:txBody>
      </p:sp>
      <p:sp>
        <p:nvSpPr>
          <p:cNvPr id="20" name="Text 18"/>
          <p:cNvSpPr txBox="1"/>
          <p:nvPr/>
        </p:nvSpPr>
        <p:spPr>
          <a:xfrm>
            <a:off x="9308592" y="3137535"/>
            <a:ext cx="1969008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按数据反哺点检标准。</a:t>
            </a:r>
            <a:endParaRPr lang="en-US" sz="1125" dirty="0"/>
          </a:p>
        </p:txBody>
      </p:sp>
      <p:sp>
        <p:nvSpPr>
          <p:cNvPr id="21" name="Text 19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22" name="Text 20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08 / 17</a:t>
            </a:r>
            <a:endParaRPr lang="en-US" sz="1050" dirty="0"/>
          </a:p>
        </p:txBody>
      </p:sp>
      <p:sp>
        <p:nvSpPr>
          <p:cNvPr id="23" name="Shape 21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2" name="Shape 50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3" name="Shape 51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07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作品类型分布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942975" y="1880235"/>
          <a:ext cx="1030605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09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1771650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100763" y="4204335"/>
            <a:ext cx="4329113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08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构成占比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3143250" y="1880235"/>
          <a:ext cx="5905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10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3619500" y="4204335"/>
            <a:ext cx="4962525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Shape 5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9" name="Shape 6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09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趋势变化</a:t>
            </a:r>
            <a:endParaRPr lang="en-US" sz="315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1809750" y="1880235"/>
          <a:ext cx="8572500" cy="42291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6" name="Text 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11 / 17</a:t>
            </a:r>
            <a:endParaRPr lang="en-US" sz="1050" dirty="0"/>
          </a:p>
        </p:txBody>
      </p:sp>
      <p:sp>
        <p:nvSpPr>
          <p:cNvPr id="7" name="Text 4"/>
          <p:cNvSpPr txBox="1"/>
          <p:nvPr/>
        </p:nvSpPr>
        <p:spPr>
          <a:xfrm rot="-1800000">
            <a:off x="249555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8" name="Text 5"/>
          <p:cNvSpPr txBox="1"/>
          <p:nvPr/>
        </p:nvSpPr>
        <p:spPr>
          <a:xfrm rot="-1800000">
            <a:off x="6096000" y="4204335"/>
            <a:ext cx="3600450" cy="1438275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6E7278">
                    <a:alpha val="10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9" name="Shape 6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0" name="Shape 7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1" name="Shape 8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2" name="Shape 9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3" name="Shape 10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4" name="Shape 11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5" name="Shape 12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6" name="Shape 13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7" name="Shape 14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8" name="Shape 15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9" name="Shape 16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0" name="Shape 17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10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4762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创作六个习惯</a:t>
            </a:r>
            <a:endParaRPr lang="en-US" sz="3000" dirty="0"/>
          </a:p>
        </p:txBody>
      </p:sp>
      <p:sp>
        <p:nvSpPr>
          <p:cNvPr id="4" name="Shape 2"/>
          <p:cNvSpPr/>
          <p:nvPr/>
        </p:nvSpPr>
        <p:spPr>
          <a:xfrm>
            <a:off x="9144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1620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266825" y="2114550"/>
            <a:ext cx="209550" cy="2095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1620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多看</a:t>
            </a:r>
            <a:endParaRPr lang="en-US" sz="1425" dirty="0"/>
          </a:p>
        </p:txBody>
      </p:sp>
      <p:sp>
        <p:nvSpPr>
          <p:cNvPr id="8" name="Text 5"/>
          <p:cNvSpPr txBox="1"/>
          <p:nvPr/>
        </p:nvSpPr>
        <p:spPr>
          <a:xfrm>
            <a:off x="11620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持续吸收好的设计。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4450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0" name="Shape 7"/>
          <p:cNvSpPr/>
          <p:nvPr/>
        </p:nvSpPr>
        <p:spPr>
          <a:xfrm>
            <a:off x="46926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97425" y="2114550"/>
            <a:ext cx="209550" cy="209550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46926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多想</a:t>
            </a:r>
            <a:endParaRPr lang="en-US" sz="1425" dirty="0"/>
          </a:p>
        </p:txBody>
      </p:sp>
      <p:sp>
        <p:nvSpPr>
          <p:cNvPr id="13" name="Text 9"/>
          <p:cNvSpPr txBox="1"/>
          <p:nvPr/>
        </p:nvSpPr>
        <p:spPr>
          <a:xfrm>
            <a:off x="46926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先想清楚再说怎么做。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7975600" y="17811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15" name="Shape 11"/>
          <p:cNvSpPr/>
          <p:nvPr/>
        </p:nvSpPr>
        <p:spPr>
          <a:xfrm>
            <a:off x="8223250" y="20097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328025" y="2114550"/>
            <a:ext cx="209550" cy="209550"/>
          </a:xfrm>
          <a:prstGeom prst="rect">
            <a:avLst/>
          </a:prstGeom>
        </p:spPr>
      </p:pic>
      <p:sp>
        <p:nvSpPr>
          <p:cNvPr id="17" name="Text 12"/>
          <p:cNvSpPr txBox="1"/>
          <p:nvPr/>
        </p:nvSpPr>
        <p:spPr>
          <a:xfrm>
            <a:off x="8223250" y="25622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多画</a:t>
            </a:r>
            <a:endParaRPr lang="en-US" sz="1425" dirty="0"/>
          </a:p>
        </p:txBody>
      </p:sp>
      <p:sp>
        <p:nvSpPr>
          <p:cNvPr id="18" name="Text 13"/>
          <p:cNvSpPr txBox="1"/>
          <p:nvPr/>
        </p:nvSpPr>
        <p:spPr>
          <a:xfrm>
            <a:off x="8223250" y="28860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草图阶段快速试错。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9144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0" name="Shape 15"/>
          <p:cNvSpPr/>
          <p:nvPr/>
        </p:nvSpPr>
        <p:spPr>
          <a:xfrm>
            <a:off x="11620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266825" y="4476750"/>
            <a:ext cx="209550" cy="209550"/>
          </a:xfrm>
          <a:prstGeom prst="rect">
            <a:avLst/>
          </a:prstGeom>
        </p:spPr>
      </p:pic>
      <p:sp>
        <p:nvSpPr>
          <p:cNvPr id="22" name="Text 16"/>
          <p:cNvSpPr txBox="1"/>
          <p:nvPr/>
        </p:nvSpPr>
        <p:spPr>
          <a:xfrm>
            <a:off x="11620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重秩序</a:t>
            </a:r>
            <a:endParaRPr lang="en-US" sz="1425" dirty="0"/>
          </a:p>
        </p:txBody>
      </p:sp>
      <p:sp>
        <p:nvSpPr>
          <p:cNvPr id="23" name="Text 17"/>
          <p:cNvSpPr txBox="1"/>
          <p:nvPr/>
        </p:nvSpPr>
        <p:spPr>
          <a:xfrm>
            <a:off x="11620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版式结构要经得起推敲。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44450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25" name="Shape 19"/>
          <p:cNvSpPr/>
          <p:nvPr/>
        </p:nvSpPr>
        <p:spPr>
          <a:xfrm>
            <a:off x="46926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797425" y="4476750"/>
            <a:ext cx="209550" cy="209550"/>
          </a:xfrm>
          <a:prstGeom prst="rect">
            <a:avLst/>
          </a:prstGeom>
        </p:spPr>
      </p:pic>
      <p:sp>
        <p:nvSpPr>
          <p:cNvPr id="27" name="Text 20"/>
          <p:cNvSpPr txBox="1"/>
          <p:nvPr/>
        </p:nvSpPr>
        <p:spPr>
          <a:xfrm>
            <a:off x="46926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敢推翻</a:t>
            </a:r>
            <a:endParaRPr lang="en-US" sz="1425" dirty="0"/>
          </a:p>
        </p:txBody>
      </p:sp>
      <p:sp>
        <p:nvSpPr>
          <p:cNvPr id="28" name="Text 21"/>
          <p:cNvSpPr txBox="1"/>
          <p:nvPr/>
        </p:nvSpPr>
        <p:spPr>
          <a:xfrm>
            <a:off x="46926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不满意就重做，别将就。</a:t>
            </a:r>
            <a:endParaRPr lang="en-US" sz="1050" dirty="0"/>
          </a:p>
        </p:txBody>
      </p:sp>
      <p:sp>
        <p:nvSpPr>
          <p:cNvPr id="29" name="Shape 22"/>
          <p:cNvSpPr/>
          <p:nvPr/>
        </p:nvSpPr>
        <p:spPr>
          <a:xfrm>
            <a:off x="7975600" y="4143375"/>
            <a:ext cx="3302000" cy="2152650"/>
          </a:xfrm>
          <a:prstGeom prst="roundRect">
            <a:avLst>
              <a:gd name="adj" fmla="val 6195"/>
            </a:avLst>
          </a:prstGeom>
          <a:solidFill>
            <a:srgbClr val="222F4A"/>
          </a:solidFill>
          <a:ln/>
        </p:spPr>
      </p:sp>
      <p:sp>
        <p:nvSpPr>
          <p:cNvPr id="30" name="Shape 23"/>
          <p:cNvSpPr/>
          <p:nvPr/>
        </p:nvSpPr>
        <p:spPr>
          <a:xfrm>
            <a:off x="8223250" y="4371975"/>
            <a:ext cx="419100" cy="419100"/>
          </a:xfrm>
          <a:prstGeom prst="ellipse">
            <a:avLst/>
          </a:prstGeom>
          <a:solidFill>
            <a:srgbClr val="89CFF0">
              <a:alpha val="15000"/>
            </a:srgbClr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8328025" y="4476750"/>
            <a:ext cx="209550" cy="209550"/>
          </a:xfrm>
          <a:prstGeom prst="rect">
            <a:avLst/>
          </a:prstGeom>
        </p:spPr>
      </p:pic>
      <p:sp>
        <p:nvSpPr>
          <p:cNvPr id="32" name="Text 24"/>
          <p:cNvSpPr txBox="1"/>
          <p:nvPr/>
        </p:nvSpPr>
        <p:spPr>
          <a:xfrm>
            <a:off x="8223250" y="4924425"/>
            <a:ext cx="28067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听反馈</a:t>
            </a:r>
            <a:endParaRPr lang="en-US" sz="1425" dirty="0"/>
          </a:p>
        </p:txBody>
      </p:sp>
      <p:sp>
        <p:nvSpPr>
          <p:cNvPr id="33" name="Text 25"/>
          <p:cNvSpPr txBox="1"/>
          <p:nvPr/>
        </p:nvSpPr>
        <p:spPr>
          <a:xfrm>
            <a:off x="8223250" y="5248275"/>
            <a:ext cx="2806700" cy="9334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别人的第一反应最有价值。</a:t>
            </a:r>
            <a:endParaRPr lang="en-US" sz="1050" dirty="0"/>
          </a:p>
        </p:txBody>
      </p:sp>
      <p:sp>
        <p:nvSpPr>
          <p:cNvPr id="34" name="Text 26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35" name="Text 27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/ 17</a:t>
            </a:r>
            <a:endParaRPr lang="en-US" sz="1050" dirty="0"/>
          </a:p>
        </p:txBody>
      </p:sp>
      <p:sp>
        <p:nvSpPr>
          <p:cNvPr id="36" name="Shape 28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7" name="Shape 29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8" name="Shape 30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9" name="Shape 31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0" name="Shape 32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1" name="Shape 33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2" name="Shape 34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3" name="Shape 35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4" name="Shape 36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5" name="Shape 37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6" name="Shape 38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7" name="Shape 39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8" name="Shape 40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9" name="Shape 41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50" name="Shape 42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51" name="Shape 43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52" name="Shape 44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53" name="Shape 45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54" name="Shape 46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5" name="Shape 47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6" name="Shape 48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7" name="Shape 49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8" name="Shape 50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9" name="Shape 51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60" name="Shape 52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61" name="Shape 53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62" name="Shape 54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63" name="Shape 55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64" name="Shape 56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65" name="Shape 57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66" name="Shape 58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5524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11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809625"/>
            <a:ext cx="10363200" cy="4381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8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创作的三条坚持</a:t>
            </a:r>
            <a:endParaRPr lang="en-US" sz="2850" dirty="0"/>
          </a:p>
        </p:txBody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447800"/>
            <a:ext cx="10363200" cy="3352800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914400" y="5105400"/>
            <a:ext cx="31877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  概念先行</a:t>
            </a:r>
            <a:endParaRPr lang="en-US" sz="1425" dirty="0"/>
          </a:p>
        </p:txBody>
      </p:sp>
      <p:sp>
        <p:nvSpPr>
          <p:cNvPr id="6" name="Text 3"/>
          <p:cNvSpPr txBox="1"/>
          <p:nvPr/>
        </p:nvSpPr>
        <p:spPr>
          <a:xfrm>
            <a:off x="914400" y="5429250"/>
            <a:ext cx="31877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没有想法的形式没有意义。</a:t>
            </a:r>
            <a:endParaRPr lang="en-US" sz="1125" dirty="0"/>
          </a:p>
        </p:txBody>
      </p:sp>
      <p:sp>
        <p:nvSpPr>
          <p:cNvPr id="7" name="Shape 4"/>
          <p:cNvSpPr/>
          <p:nvPr/>
        </p:nvSpPr>
        <p:spPr>
          <a:xfrm>
            <a:off x="43688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8" name="Text 5"/>
          <p:cNvSpPr txBox="1"/>
          <p:nvPr/>
        </p:nvSpPr>
        <p:spPr>
          <a:xfrm>
            <a:off x="46355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  细节收口</a:t>
            </a:r>
            <a:endParaRPr lang="en-US" sz="1425" dirty="0"/>
          </a:p>
        </p:txBody>
      </p:sp>
      <p:sp>
        <p:nvSpPr>
          <p:cNvPr id="9" name="Text 6"/>
          <p:cNvSpPr txBox="1"/>
          <p:nvPr/>
        </p:nvSpPr>
        <p:spPr>
          <a:xfrm>
            <a:off x="46355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最后的 10% 决定质感。</a:t>
            </a:r>
            <a:endParaRPr lang="en-US" sz="1125" dirty="0"/>
          </a:p>
        </p:txBody>
      </p:sp>
      <p:sp>
        <p:nvSpPr>
          <p:cNvPr id="10" name="Shape 7"/>
          <p:cNvSpPr/>
          <p:nvPr/>
        </p:nvSpPr>
        <p:spPr>
          <a:xfrm>
            <a:off x="7823200" y="5105400"/>
            <a:ext cx="9525" cy="1104900"/>
          </a:xfrm>
          <a:prstGeom prst="rect">
            <a:avLst/>
          </a:prstGeom>
          <a:solidFill>
            <a:srgbClr val="2E3B56"/>
          </a:solidFill>
          <a:ln/>
        </p:spPr>
      </p:sp>
      <p:sp>
        <p:nvSpPr>
          <p:cNvPr id="11" name="Text 8"/>
          <p:cNvSpPr txBox="1"/>
          <p:nvPr/>
        </p:nvSpPr>
        <p:spPr>
          <a:xfrm>
            <a:off x="8089900" y="5105400"/>
            <a:ext cx="2921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  持续输入</a:t>
            </a:r>
            <a:endParaRPr lang="en-US" sz="1425" dirty="0"/>
          </a:p>
        </p:txBody>
      </p:sp>
      <p:sp>
        <p:nvSpPr>
          <p:cNvPr id="12" name="Text 9"/>
          <p:cNvSpPr txBox="1"/>
          <p:nvPr/>
        </p:nvSpPr>
        <p:spPr>
          <a:xfrm>
            <a:off x="8089900" y="5429250"/>
            <a:ext cx="29210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12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看得多了，手才跟得上。</a:t>
            </a:r>
            <a:endParaRPr lang="en-US" sz="1125" dirty="0"/>
          </a:p>
        </p:txBody>
      </p:sp>
      <p:sp>
        <p:nvSpPr>
          <p:cNvPr id="13" name="Shape 10"/>
          <p:cNvSpPr/>
          <p:nvPr/>
        </p:nvSpPr>
        <p:spPr>
          <a:xfrm>
            <a:off x="9906000" y="4400550"/>
            <a:ext cx="1257300" cy="285750"/>
          </a:xfrm>
          <a:prstGeom prst="roundRect">
            <a:avLst>
              <a:gd name="adj" fmla="val 20000"/>
            </a:avLst>
          </a:prstGeom>
          <a:solidFill>
            <a:srgbClr val="89CFF0">
              <a:alpha val="88000"/>
            </a:srgbClr>
          </a:solidFill>
          <a:ln/>
        </p:spPr>
      </p:sp>
      <p:sp>
        <p:nvSpPr>
          <p:cNvPr id="14" name="Text 11"/>
          <p:cNvSpPr txBox="1"/>
          <p:nvPr/>
        </p:nvSpPr>
        <p:spPr>
          <a:xfrm>
            <a:off x="9906000" y="4400550"/>
            <a:ext cx="12573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975" b="1" dirty="0">
                <a:solidFill>
                  <a:srgbClr val="14181C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</a:t>
            </a:r>
            <a:endParaRPr lang="en-US" sz="975" dirty="0"/>
          </a:p>
        </p:txBody>
      </p:sp>
      <p:sp>
        <p:nvSpPr>
          <p:cNvPr id="15" name="Text 12"/>
          <p:cNvSpPr txBox="1"/>
          <p:nvPr/>
        </p:nvSpPr>
        <p:spPr>
          <a:xfrm>
            <a:off x="914400" y="6496050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16" name="Text 13"/>
          <p:cNvSpPr txBox="1"/>
          <p:nvPr/>
        </p:nvSpPr>
        <p:spPr>
          <a:xfrm>
            <a:off x="5562600" y="6496050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13 / 17</a:t>
            </a:r>
            <a:endParaRPr lang="en-US" sz="975" dirty="0"/>
          </a:p>
        </p:txBody>
      </p:sp>
      <p:sp>
        <p:nvSpPr>
          <p:cNvPr id="17" name="Text 14"/>
          <p:cNvSpPr txBox="1"/>
          <p:nvPr/>
        </p:nvSpPr>
        <p:spPr>
          <a:xfrm rot="-1800000">
            <a:off x="9144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8" name="Text 15"/>
          <p:cNvSpPr txBox="1"/>
          <p:nvPr/>
        </p:nvSpPr>
        <p:spPr>
          <a:xfrm rot="-1800000">
            <a:off x="43688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19" name="Text 16"/>
          <p:cNvSpPr txBox="1"/>
          <p:nvPr/>
        </p:nvSpPr>
        <p:spPr>
          <a:xfrm rot="-1800000">
            <a:off x="7823200" y="1447800"/>
            <a:ext cx="3454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275" b="1" dirty="0">
                <a:solidFill>
                  <a:srgbClr val="FFFFFF">
                    <a:alpha val="13000"/>
                  </a:srgbClr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974工具箱 · 预览版</a:t>
            </a:r>
            <a:endParaRPr lang="en-US" sz="1275" dirty="0"/>
          </a:p>
        </p:txBody>
      </p:sp>
      <p:sp>
        <p:nvSpPr>
          <p:cNvPr id="20" name="Shape 17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1" name="Shape 18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2" name="Shape 19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3" name="Shape 20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1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2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3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4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8" name="Shape 25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9" name="Shape 26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0" name="Shape 27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1" name="Shape 28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2" name="Shape 29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3" name="Shape 30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4" name="Shape 31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5" name="Shape 32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6" name="Shape 33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7" name="Shape 34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8" name="Shape 35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9" name="Shape 36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0" name="Shape 37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1" name="Shape 38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2" name="Shape 39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3" name="Shape 40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4" name="Shape 41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5" name="Shape 42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6" name="Shape 43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7" name="Shape 44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8" name="Shape 45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9" name="Shape 46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0" name="Shape 47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12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产品与服务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42135"/>
            <a:ext cx="4000500" cy="4095750"/>
          </a:xfrm>
          <a:prstGeom prst="roundRect">
            <a:avLst>
              <a:gd name="adj" fmla="val 3810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914400" y="1842135"/>
            <a:ext cx="4000500" cy="571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6" name="Shape 4"/>
          <p:cNvSpPr/>
          <p:nvPr/>
        </p:nvSpPr>
        <p:spPr>
          <a:xfrm>
            <a:off x="2457450" y="3147060"/>
            <a:ext cx="914400" cy="9144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686050" y="3375660"/>
            <a:ext cx="457200" cy="457200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914400" y="5309235"/>
            <a:ext cx="4000500" cy="304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灵感创意 解决方案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5372100" y="18421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0" name="Shape 7"/>
          <p:cNvSpPr/>
          <p:nvPr/>
        </p:nvSpPr>
        <p:spPr>
          <a:xfrm>
            <a:off x="5372100" y="18421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1" name="Shape 8"/>
          <p:cNvSpPr/>
          <p:nvPr/>
        </p:nvSpPr>
        <p:spPr>
          <a:xfrm>
            <a:off x="5600700" y="22485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10237" y="2358072"/>
            <a:ext cx="219075" cy="219075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6210300" y="20135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1425" dirty="0"/>
          </a:p>
        </p:txBody>
      </p:sp>
      <p:sp>
        <p:nvSpPr>
          <p:cNvPr id="14" name="Text 10"/>
          <p:cNvSpPr txBox="1"/>
          <p:nvPr/>
        </p:nvSpPr>
        <p:spPr>
          <a:xfrm>
            <a:off x="6210300" y="23183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围绕「灵感创意」场景的关键能力，帮助更快落地。</a:t>
            </a:r>
            <a:endParaRPr lang="en-US" sz="1050" dirty="0"/>
          </a:p>
        </p:txBody>
      </p:sp>
      <p:sp>
        <p:nvSpPr>
          <p:cNvPr id="15" name="Shape 11"/>
          <p:cNvSpPr/>
          <p:nvPr/>
        </p:nvSpPr>
        <p:spPr>
          <a:xfrm>
            <a:off x="5372100" y="32645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16" name="Shape 12"/>
          <p:cNvSpPr/>
          <p:nvPr/>
        </p:nvSpPr>
        <p:spPr>
          <a:xfrm>
            <a:off x="5372100" y="32645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17" name="Shape 13"/>
          <p:cNvSpPr/>
          <p:nvPr/>
        </p:nvSpPr>
        <p:spPr>
          <a:xfrm>
            <a:off x="5600700" y="36709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10237" y="3780473"/>
            <a:ext cx="219075" cy="219075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210300" y="34359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1425" dirty="0"/>
          </a:p>
        </p:txBody>
      </p:sp>
      <p:sp>
        <p:nvSpPr>
          <p:cNvPr id="20" name="Text 15"/>
          <p:cNvSpPr txBox="1"/>
          <p:nvPr/>
        </p:nvSpPr>
        <p:spPr>
          <a:xfrm>
            <a:off x="6210300" y="37407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围绕「灵感创意」场景的关键能力，帮助更快落地。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5372100" y="4686935"/>
            <a:ext cx="5905500" cy="1250950"/>
          </a:xfrm>
          <a:prstGeom prst="roundRect">
            <a:avLst>
              <a:gd name="adj" fmla="val 9137"/>
            </a:avLst>
          </a:prstGeom>
          <a:solidFill>
            <a:srgbClr val="14213D"/>
          </a:solidFill>
          <a:ln w="9525">
            <a:solidFill>
              <a:srgbClr val="2E3B56"/>
            </a:solidFill>
            <a:prstDash val="solid"/>
          </a:ln>
        </p:spPr>
      </p:sp>
      <p:sp>
        <p:nvSpPr>
          <p:cNvPr id="22" name="Shape 17"/>
          <p:cNvSpPr/>
          <p:nvPr/>
        </p:nvSpPr>
        <p:spPr>
          <a:xfrm>
            <a:off x="5372100" y="4686935"/>
            <a:ext cx="57150" cy="125095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23" name="Shape 18"/>
          <p:cNvSpPr/>
          <p:nvPr/>
        </p:nvSpPr>
        <p:spPr>
          <a:xfrm>
            <a:off x="5600700" y="5093335"/>
            <a:ext cx="438150" cy="4381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710237" y="5202873"/>
            <a:ext cx="219075" cy="219075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6210300" y="4858385"/>
            <a:ext cx="48387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425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1425" dirty="0"/>
          </a:p>
        </p:txBody>
      </p:sp>
      <p:sp>
        <p:nvSpPr>
          <p:cNvPr id="26" name="Text 20"/>
          <p:cNvSpPr txBox="1"/>
          <p:nvPr/>
        </p:nvSpPr>
        <p:spPr>
          <a:xfrm>
            <a:off x="6210300" y="5163185"/>
            <a:ext cx="4838700" cy="660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围绕「灵感创意」场景的关键能力，帮助更快落地。</a:t>
            </a:r>
            <a:endParaRPr lang="en-US" sz="1050" dirty="0"/>
          </a:p>
        </p:txBody>
      </p:sp>
      <p:sp>
        <p:nvSpPr>
          <p:cNvPr id="27" name="Text 21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14 / 17</a:t>
            </a:r>
            <a:endParaRPr lang="en-US" sz="1050" dirty="0"/>
          </a:p>
        </p:txBody>
      </p:sp>
      <p:sp>
        <p:nvSpPr>
          <p:cNvPr id="29" name="Shape 23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0" name="Shape 24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1421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914400" y="70485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b="1" spc="399" kern="0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CHAPTER 13</a:t>
            </a:r>
            <a:endParaRPr lang="en-US" sz="1050" dirty="0"/>
          </a:p>
        </p:txBody>
      </p:sp>
      <p:sp>
        <p:nvSpPr>
          <p:cNvPr id="3" name="Text 1"/>
          <p:cNvSpPr txBox="1"/>
          <p:nvPr/>
        </p:nvSpPr>
        <p:spPr>
          <a:xfrm>
            <a:off x="914400" y="981075"/>
            <a:ext cx="10363200" cy="5000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15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内容分类</a:t>
            </a:r>
            <a:endParaRPr lang="en-US" sz="3150" dirty="0"/>
          </a:p>
        </p:txBody>
      </p:sp>
      <p:sp>
        <p:nvSpPr>
          <p:cNvPr id="4" name="Shape 2"/>
          <p:cNvSpPr/>
          <p:nvPr/>
        </p:nvSpPr>
        <p:spPr>
          <a:xfrm>
            <a:off x="914400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5" name="Shape 3"/>
          <p:cNvSpPr/>
          <p:nvPr/>
        </p:nvSpPr>
        <p:spPr>
          <a:xfrm>
            <a:off x="1845469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1988344" y="2346960"/>
            <a:ext cx="285750" cy="285750"/>
          </a:xfrm>
          <a:prstGeom prst="rect">
            <a:avLst/>
          </a:prstGeom>
        </p:spPr>
      </p:pic>
      <p:sp>
        <p:nvSpPr>
          <p:cNvPr id="7" name="Text 4"/>
          <p:cNvSpPr txBox="1"/>
          <p:nvPr/>
        </p:nvSpPr>
        <p:spPr>
          <a:xfrm>
            <a:off x="1066800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1066800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12 项</a:t>
            </a:r>
            <a:endParaRPr lang="en-US" sz="1125" dirty="0"/>
          </a:p>
        </p:txBody>
      </p:sp>
      <p:sp>
        <p:nvSpPr>
          <p:cNvPr id="9" name="Text 6"/>
          <p:cNvSpPr txBox="1"/>
          <p:nvPr/>
        </p:nvSpPr>
        <p:spPr>
          <a:xfrm>
            <a:off x="1104900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3557588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1" name="Shape 8"/>
          <p:cNvSpPr/>
          <p:nvPr/>
        </p:nvSpPr>
        <p:spPr>
          <a:xfrm>
            <a:off x="4488656" y="2204085"/>
            <a:ext cx="571500" cy="571500"/>
          </a:xfrm>
          <a:prstGeom prst="ellipse">
            <a:avLst/>
          </a:prstGeom>
          <a:solidFill>
            <a:srgbClr val="F07442">
              <a:alpha val="16000"/>
            </a:srgbClr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631531" y="2346960"/>
            <a:ext cx="285750" cy="285750"/>
          </a:xfrm>
          <a:prstGeom prst="rect">
            <a:avLst/>
          </a:prstGeom>
        </p:spPr>
      </p:pic>
      <p:sp>
        <p:nvSpPr>
          <p:cNvPr id="13" name="Text 9"/>
          <p:cNvSpPr txBox="1"/>
          <p:nvPr/>
        </p:nvSpPr>
        <p:spPr>
          <a:xfrm>
            <a:off x="3709987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1500" dirty="0"/>
          </a:p>
        </p:txBody>
      </p:sp>
      <p:sp>
        <p:nvSpPr>
          <p:cNvPr id="14" name="Text 10"/>
          <p:cNvSpPr txBox="1"/>
          <p:nvPr/>
        </p:nvSpPr>
        <p:spPr>
          <a:xfrm>
            <a:off x="3709987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F07442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18 项</a:t>
            </a:r>
            <a:endParaRPr lang="en-US" sz="1125" dirty="0"/>
          </a:p>
        </p:txBody>
      </p:sp>
      <p:sp>
        <p:nvSpPr>
          <p:cNvPr id="15" name="Text 11"/>
          <p:cNvSpPr txBox="1"/>
          <p:nvPr/>
        </p:nvSpPr>
        <p:spPr>
          <a:xfrm>
            <a:off x="3748087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6200775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17" name="Shape 13"/>
          <p:cNvSpPr/>
          <p:nvPr/>
        </p:nvSpPr>
        <p:spPr>
          <a:xfrm>
            <a:off x="7131844" y="2204085"/>
            <a:ext cx="571500" cy="571500"/>
          </a:xfrm>
          <a:prstGeom prst="ellipse">
            <a:avLst/>
          </a:prstGeom>
          <a:solidFill>
            <a:srgbClr val="1C9FDD">
              <a:alpha val="16000"/>
            </a:srgbClr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7274719" y="2346960"/>
            <a:ext cx="285750" cy="285750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53175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1500" dirty="0"/>
          </a:p>
        </p:txBody>
      </p:sp>
      <p:sp>
        <p:nvSpPr>
          <p:cNvPr id="20" name="Text 15"/>
          <p:cNvSpPr txBox="1"/>
          <p:nvPr/>
        </p:nvSpPr>
        <p:spPr>
          <a:xfrm>
            <a:off x="6353175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1C9FDD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24 项</a:t>
            </a:r>
            <a:endParaRPr lang="en-US" sz="1125" dirty="0"/>
          </a:p>
        </p:txBody>
      </p:sp>
      <p:sp>
        <p:nvSpPr>
          <p:cNvPr id="21" name="Text 16"/>
          <p:cNvSpPr txBox="1"/>
          <p:nvPr/>
        </p:nvSpPr>
        <p:spPr>
          <a:xfrm>
            <a:off x="6391275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2" name="Shape 17"/>
          <p:cNvSpPr/>
          <p:nvPr/>
        </p:nvSpPr>
        <p:spPr>
          <a:xfrm>
            <a:off x="8843963" y="1880235"/>
            <a:ext cx="2433637" cy="3429000"/>
          </a:xfrm>
          <a:prstGeom prst="roundRect">
            <a:avLst>
              <a:gd name="adj" fmla="val 5479"/>
            </a:avLst>
          </a:prstGeom>
          <a:solidFill>
            <a:srgbClr val="222F4A"/>
          </a:solidFill>
          <a:ln/>
        </p:spPr>
      </p:sp>
      <p:sp>
        <p:nvSpPr>
          <p:cNvPr id="23" name="Shape 18"/>
          <p:cNvSpPr/>
          <p:nvPr/>
        </p:nvSpPr>
        <p:spPr>
          <a:xfrm>
            <a:off x="9775031" y="2204085"/>
            <a:ext cx="571500" cy="571500"/>
          </a:xfrm>
          <a:prstGeom prst="ellipse">
            <a:avLst/>
          </a:prstGeom>
          <a:solidFill>
            <a:srgbClr val="89CFF0">
              <a:alpha val="16000"/>
            </a:srgbClr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917906" y="2346960"/>
            <a:ext cx="285750" cy="285750"/>
          </a:xfrm>
          <a:prstGeom prst="rect">
            <a:avLst/>
          </a:prstGeom>
        </p:spPr>
      </p:pic>
      <p:sp>
        <p:nvSpPr>
          <p:cNvPr id="25" name="Text 19"/>
          <p:cNvSpPr txBox="1"/>
          <p:nvPr/>
        </p:nvSpPr>
        <p:spPr>
          <a:xfrm>
            <a:off x="8996363" y="2947035"/>
            <a:ext cx="2128838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rgbClr val="DCE7FA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500" dirty="0"/>
          </a:p>
        </p:txBody>
      </p:sp>
      <p:sp>
        <p:nvSpPr>
          <p:cNvPr id="26" name="Text 20"/>
          <p:cNvSpPr txBox="1"/>
          <p:nvPr/>
        </p:nvSpPr>
        <p:spPr>
          <a:xfrm>
            <a:off x="8996363" y="3308985"/>
            <a:ext cx="2128838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125" b="1" dirty="0">
                <a:solidFill>
                  <a:srgbClr val="89CFF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30 项</a:t>
            </a:r>
            <a:endParaRPr lang="en-US" sz="1125" dirty="0"/>
          </a:p>
        </p:txBody>
      </p:sp>
      <p:sp>
        <p:nvSpPr>
          <p:cNvPr id="27" name="Text 21"/>
          <p:cNvSpPr txBox="1"/>
          <p:nvPr/>
        </p:nvSpPr>
        <p:spPr>
          <a:xfrm>
            <a:off x="9034462" y="3651885"/>
            <a:ext cx="2052637" cy="1524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7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按主题归类的要点集合</a:t>
            </a:r>
            <a:endParaRPr lang="en-US" sz="1050" dirty="0"/>
          </a:p>
        </p:txBody>
      </p:sp>
      <p:sp>
        <p:nvSpPr>
          <p:cNvPr id="28" name="Text 22"/>
          <p:cNvSpPr txBox="1"/>
          <p:nvPr/>
        </p:nvSpPr>
        <p:spPr>
          <a:xfrm>
            <a:off x="914400" y="6448425"/>
            <a:ext cx="66675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1050" dirty="0"/>
          </a:p>
        </p:txBody>
      </p:sp>
      <p:sp>
        <p:nvSpPr>
          <p:cNvPr id="29" name="Text 23"/>
          <p:cNvSpPr txBox="1"/>
          <p:nvPr/>
        </p:nvSpPr>
        <p:spPr>
          <a:xfrm>
            <a:off x="5562600" y="6448425"/>
            <a:ext cx="57150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20000"/>
              </a:lnSpc>
              <a:buNone/>
            </a:pPr>
            <a:r>
              <a:rPr lang="en-US" sz="1050" dirty="0">
                <a:solidFill>
                  <a:srgbClr val="B0BBD0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15 / 17</a:t>
            </a:r>
            <a:endParaRPr lang="en-US" sz="1050" dirty="0"/>
          </a:p>
        </p:txBody>
      </p:sp>
      <p:sp>
        <p:nvSpPr>
          <p:cNvPr id="30" name="Shape 2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1" name="Shape 2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2" name="Shape 2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3" name="Shape 2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4" name="Shape 2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5" name="Shape 2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6" name="Shape 3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7" name="Shape 3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8" name="Shape 3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9" name="Shape 3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0" name="Shape 3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1" name="Shape 3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2" name="Shape 3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3" name="Shape 3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4" name="Shape 3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5" name="Shape 3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6" name="Shape 4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7" name="Shape 4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48" name="Shape 4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9" name="Shape 4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0" name="Shape 4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1" name="Shape 4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2" name="Shape 4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3" name="Shape 4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4" name="Shape 4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5" name="Shape 4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6" name="Shape 5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7" name="Shape 5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8" name="Shape 5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9" name="Shape 5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60" name="Shape 5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2000" cy="76200"/>
          </a:xfrm>
          <a:prstGeom prst="rect">
            <a:avLst/>
          </a:prstGeom>
          <a:solidFill>
            <a:srgbClr val="89CFF0"/>
          </a:solidFill>
          <a:ln/>
        </p:spPr>
      </p:sp>
      <p:sp>
        <p:nvSpPr>
          <p:cNvPr id="3" name="Shape 1"/>
          <p:cNvSpPr/>
          <p:nvPr/>
        </p:nvSpPr>
        <p:spPr>
          <a:xfrm>
            <a:off x="9144000" y="3143250"/>
            <a:ext cx="4095750" cy="4095750"/>
          </a:xfrm>
          <a:prstGeom prst="ellipse">
            <a:avLst/>
          </a:prstGeom>
          <a:solidFill>
            <a:srgbClr val="89CFF0">
              <a:alpha val="14000"/>
            </a:srgbClr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914400" y="838200"/>
            <a:ext cx="9525000" cy="2095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125" b="1" spc="428" kern="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SUMMARY</a:t>
            </a:r>
            <a:endParaRPr lang="en-US" sz="1125" dirty="0"/>
          </a:p>
        </p:txBody>
      </p:sp>
      <p:sp>
        <p:nvSpPr>
          <p:cNvPr id="5" name="Text 3"/>
          <p:cNvSpPr txBox="1"/>
          <p:nvPr/>
        </p:nvSpPr>
        <p:spPr>
          <a:xfrm>
            <a:off x="914400" y="1123950"/>
            <a:ext cx="10363200" cy="666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450" b="1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总结与下一步</a:t>
            </a:r>
            <a:endParaRPr lang="en-US" sz="3450" dirty="0"/>
          </a:p>
        </p:txBody>
      </p:sp>
      <p:sp>
        <p:nvSpPr>
          <p:cNvPr id="6" name="Text 4"/>
          <p:cNvSpPr txBox="1"/>
          <p:nvPr/>
        </p:nvSpPr>
        <p:spPr>
          <a:xfrm>
            <a:off x="914400" y="21336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01</a:t>
            </a:r>
            <a:endParaRPr lang="en-US" sz="1950" dirty="0"/>
          </a:p>
        </p:txBody>
      </p:sp>
      <p:sp>
        <p:nvSpPr>
          <p:cNvPr id="7" name="Text 5"/>
          <p:cNvSpPr txBox="1"/>
          <p:nvPr/>
        </p:nvSpPr>
        <p:spPr>
          <a:xfrm>
            <a:off x="1676400" y="21717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创作理念</a:t>
            </a:r>
            <a:endParaRPr lang="en-US" sz="1650" dirty="0"/>
          </a:p>
        </p:txBody>
      </p:sp>
      <p:sp>
        <p:nvSpPr>
          <p:cNvPr id="8" name="Shape 6"/>
          <p:cNvSpPr/>
          <p:nvPr/>
        </p:nvSpPr>
        <p:spPr>
          <a:xfrm>
            <a:off x="1676400" y="26860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9" name="Text 7"/>
          <p:cNvSpPr txBox="1"/>
          <p:nvPr/>
        </p:nvSpPr>
        <p:spPr>
          <a:xfrm>
            <a:off x="914400" y="28384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02</a:t>
            </a:r>
            <a:endParaRPr lang="en-US" sz="1950" dirty="0"/>
          </a:p>
        </p:txBody>
      </p:sp>
      <p:sp>
        <p:nvSpPr>
          <p:cNvPr id="10" name="Text 8"/>
          <p:cNvSpPr txBox="1"/>
          <p:nvPr/>
        </p:nvSpPr>
        <p:spPr>
          <a:xfrm>
            <a:off x="1676400" y="28765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系列作品</a:t>
            </a:r>
            <a:endParaRPr lang="en-US" sz="1650" dirty="0"/>
          </a:p>
        </p:txBody>
      </p:sp>
      <p:sp>
        <p:nvSpPr>
          <p:cNvPr id="11" name="Shape 9"/>
          <p:cNvSpPr/>
          <p:nvPr/>
        </p:nvSpPr>
        <p:spPr>
          <a:xfrm>
            <a:off x="1676400" y="339090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2" name="Text 10"/>
          <p:cNvSpPr txBox="1"/>
          <p:nvPr/>
        </p:nvSpPr>
        <p:spPr>
          <a:xfrm>
            <a:off x="914400" y="354330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03</a:t>
            </a:r>
            <a:endParaRPr lang="en-US" sz="1950" dirty="0"/>
          </a:p>
        </p:txBody>
      </p:sp>
      <p:sp>
        <p:nvSpPr>
          <p:cNvPr id="13" name="Text 11"/>
          <p:cNvSpPr txBox="1"/>
          <p:nvPr/>
        </p:nvSpPr>
        <p:spPr>
          <a:xfrm>
            <a:off x="1676400" y="358140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方法与工具</a:t>
            </a:r>
            <a:endParaRPr lang="en-US" sz="1650" dirty="0"/>
          </a:p>
        </p:txBody>
      </p:sp>
      <p:sp>
        <p:nvSpPr>
          <p:cNvPr id="14" name="Shape 12"/>
          <p:cNvSpPr/>
          <p:nvPr/>
        </p:nvSpPr>
        <p:spPr>
          <a:xfrm>
            <a:off x="1676400" y="4095750"/>
            <a:ext cx="8610600" cy="9525"/>
          </a:xfrm>
          <a:prstGeom prst="rect">
            <a:avLst/>
          </a:prstGeom>
          <a:solidFill>
            <a:srgbClr val="B9C1C5"/>
          </a:solidFill>
          <a:ln/>
        </p:spPr>
      </p:sp>
      <p:sp>
        <p:nvSpPr>
          <p:cNvPr id="15" name="Text 13"/>
          <p:cNvSpPr txBox="1"/>
          <p:nvPr/>
        </p:nvSpPr>
        <p:spPr>
          <a:xfrm>
            <a:off x="914400" y="4248150"/>
            <a:ext cx="666750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95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04</a:t>
            </a:r>
            <a:endParaRPr lang="en-US" sz="1950" dirty="0"/>
          </a:p>
        </p:txBody>
      </p:sp>
      <p:sp>
        <p:nvSpPr>
          <p:cNvPr id="16" name="Text 14"/>
          <p:cNvSpPr txBox="1"/>
          <p:nvPr/>
        </p:nvSpPr>
        <p:spPr>
          <a:xfrm>
            <a:off x="1676400" y="4286250"/>
            <a:ext cx="8572500" cy="342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6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650" dirty="0"/>
          </a:p>
        </p:txBody>
      </p:sp>
      <p:sp>
        <p:nvSpPr>
          <p:cNvPr id="17" name="Shape 15"/>
          <p:cNvSpPr/>
          <p:nvPr/>
        </p:nvSpPr>
        <p:spPr>
          <a:xfrm>
            <a:off x="914400" y="5391150"/>
            <a:ext cx="10363200" cy="533400"/>
          </a:xfrm>
          <a:prstGeom prst="roundRect">
            <a:avLst>
              <a:gd name="adj" fmla="val 17857"/>
            </a:avLst>
          </a:prstGeom>
          <a:solidFill>
            <a:srgbClr val="89CFF0">
              <a:alpha val="22000"/>
            </a:srgbClr>
          </a:solidFill>
          <a:ln/>
        </p:spPr>
      </p:sp>
      <p:sp>
        <p:nvSpPr>
          <p:cNvPr id="18" name="Text 16"/>
          <p:cNvSpPr txBox="1"/>
          <p:nvPr/>
        </p:nvSpPr>
        <p:spPr>
          <a:xfrm>
            <a:off x="1143000" y="5534025"/>
            <a:ext cx="1524000" cy="247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200" b="1" dirty="0">
                <a:solidFill>
                  <a:srgbClr val="CAE9F8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下一步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2667000" y="5524500"/>
            <a:ext cx="83820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35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按既定节奏推进，持续迭代优化</a:t>
            </a:r>
            <a:endParaRPr lang="en-US" sz="1350" dirty="0"/>
          </a:p>
        </p:txBody>
      </p:sp>
      <p:sp>
        <p:nvSpPr>
          <p:cNvPr id="20" name="Text 18"/>
          <p:cNvSpPr txBox="1"/>
          <p:nvPr/>
        </p:nvSpPr>
        <p:spPr>
          <a:xfrm>
            <a:off x="914400" y="6438900"/>
            <a:ext cx="10363200" cy="190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975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设计作品集 · 灵感辑</a:t>
            </a:r>
            <a:endParaRPr lang="en-US" sz="975" dirty="0"/>
          </a:p>
        </p:txBody>
      </p:sp>
      <p:sp>
        <p:nvSpPr>
          <p:cNvPr id="21" name="Shape 19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7" name="Shape 35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8" name="Shape 36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39" name="Shape 37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0" name="Shape 38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1" name="Shape 39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2" name="Shape 40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3" name="Shape 41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4" name="Shape 42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5" name="Shape 43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6" name="Shape 44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7" name="Shape 45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8" name="Shape 46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49" name="Shape 47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0" name="Shape 48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51" name="Shape 49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4303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3143250" y="476250"/>
            <a:ext cx="5905500" cy="5905500"/>
          </a:xfrm>
          <a:prstGeom prst="ellipse">
            <a:avLst/>
          </a:prstGeom>
          <a:ln w="9525">
            <a:solidFill>
              <a:srgbClr val="B9C1C5"/>
            </a:solidFill>
            <a:prstDash val="solid"/>
          </a:ln>
        </p:spPr>
      </p:sp>
      <p:sp>
        <p:nvSpPr>
          <p:cNvPr id="3" name="Text 1"/>
          <p:cNvSpPr txBox="1"/>
          <p:nvPr/>
        </p:nvSpPr>
        <p:spPr>
          <a:xfrm>
            <a:off x="0" y="2570797"/>
            <a:ext cx="12192000" cy="952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5700" b="1" spc="456" kern="0" dirty="0">
                <a:solidFill>
                  <a:srgbClr val="FFFFFF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谢谢</a:t>
            </a:r>
            <a:endParaRPr lang="en-US" sz="5700" dirty="0"/>
          </a:p>
        </p:txBody>
      </p:sp>
      <p:sp>
        <p:nvSpPr>
          <p:cNvPr id="4" name="Shape 2"/>
          <p:cNvSpPr/>
          <p:nvPr/>
        </p:nvSpPr>
        <p:spPr>
          <a:xfrm>
            <a:off x="5638800" y="3725227"/>
            <a:ext cx="914400" cy="47625"/>
          </a:xfrm>
          <a:prstGeom prst="rect">
            <a:avLst/>
          </a:prstGeom>
          <a:solidFill>
            <a:srgbClr val="CAE9F8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0" y="4058602"/>
            <a:ext cx="12192000" cy="2857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rgbClr val="B9C1C5"/>
                </a:solidFill>
                <a:latin typeface="微软雅黑" pitchFamily="34" charset="0"/>
                <a:ea typeface="微软雅黑" pitchFamily="34" charset="-122"/>
                <a:cs typeface="微软雅黑" pitchFamily="34" charset="-120"/>
              </a:rPr>
              <a:t>期待新的合作与碰撞</a:t>
            </a:r>
            <a:endParaRPr lang="en-US" sz="1500" dirty="0"/>
          </a:p>
        </p:txBody>
      </p:sp>
      <p:sp>
        <p:nvSpPr>
          <p:cNvPr id="6" name="Shape 4"/>
          <p:cNvSpPr/>
          <p:nvPr/>
        </p:nvSpPr>
        <p:spPr>
          <a:xfrm>
            <a:off x="571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7" name="Shape 5"/>
          <p:cNvSpPr/>
          <p:nvPr/>
        </p:nvSpPr>
        <p:spPr>
          <a:xfrm>
            <a:off x="571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8" name="Shape 6"/>
          <p:cNvSpPr/>
          <p:nvPr/>
        </p:nvSpPr>
        <p:spPr>
          <a:xfrm>
            <a:off x="571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9" name="Shape 7"/>
          <p:cNvSpPr/>
          <p:nvPr/>
        </p:nvSpPr>
        <p:spPr>
          <a:xfrm>
            <a:off x="2667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0" name="Shape 8"/>
          <p:cNvSpPr/>
          <p:nvPr/>
        </p:nvSpPr>
        <p:spPr>
          <a:xfrm>
            <a:off x="2667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1" name="Shape 9"/>
          <p:cNvSpPr/>
          <p:nvPr/>
        </p:nvSpPr>
        <p:spPr>
          <a:xfrm>
            <a:off x="2667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2" name="Shape 10"/>
          <p:cNvSpPr/>
          <p:nvPr/>
        </p:nvSpPr>
        <p:spPr>
          <a:xfrm>
            <a:off x="4762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3" name="Shape 11"/>
          <p:cNvSpPr/>
          <p:nvPr/>
        </p:nvSpPr>
        <p:spPr>
          <a:xfrm>
            <a:off x="4762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4" name="Shape 12"/>
          <p:cNvSpPr/>
          <p:nvPr/>
        </p:nvSpPr>
        <p:spPr>
          <a:xfrm>
            <a:off x="4762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5" name="Shape 13"/>
          <p:cNvSpPr/>
          <p:nvPr/>
        </p:nvSpPr>
        <p:spPr>
          <a:xfrm>
            <a:off x="6858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6" name="Shape 14"/>
          <p:cNvSpPr/>
          <p:nvPr/>
        </p:nvSpPr>
        <p:spPr>
          <a:xfrm>
            <a:off x="6858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7" name="Shape 15"/>
          <p:cNvSpPr/>
          <p:nvPr/>
        </p:nvSpPr>
        <p:spPr>
          <a:xfrm>
            <a:off x="6858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8" name="Shape 16"/>
          <p:cNvSpPr/>
          <p:nvPr/>
        </p:nvSpPr>
        <p:spPr>
          <a:xfrm>
            <a:off x="89535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19" name="Shape 17"/>
          <p:cNvSpPr/>
          <p:nvPr/>
        </p:nvSpPr>
        <p:spPr>
          <a:xfrm>
            <a:off x="89535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0" name="Shape 18"/>
          <p:cNvSpPr/>
          <p:nvPr/>
        </p:nvSpPr>
        <p:spPr>
          <a:xfrm>
            <a:off x="89535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1" name="Shape 19"/>
          <p:cNvSpPr/>
          <p:nvPr/>
        </p:nvSpPr>
        <p:spPr>
          <a:xfrm>
            <a:off x="11049000" y="666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2" name="Shape 20"/>
          <p:cNvSpPr/>
          <p:nvPr/>
        </p:nvSpPr>
        <p:spPr>
          <a:xfrm>
            <a:off x="11049000" y="27622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3" name="Shape 21"/>
          <p:cNvSpPr/>
          <p:nvPr/>
        </p:nvSpPr>
        <p:spPr>
          <a:xfrm>
            <a:off x="11049000" y="4857750"/>
            <a:ext cx="47625" cy="47625"/>
          </a:xfrm>
          <a:prstGeom prst="rect">
            <a:avLst/>
          </a:prstGeom>
          <a:solidFill>
            <a:srgbClr val="89CFF0">
              <a:alpha val="37000"/>
            </a:srgbClr>
          </a:solidFill>
          <a:ln/>
        </p:spPr>
      </p:sp>
      <p:sp>
        <p:nvSpPr>
          <p:cNvPr id="24" name="Shape 22"/>
          <p:cNvSpPr/>
          <p:nvPr/>
        </p:nvSpPr>
        <p:spPr>
          <a:xfrm>
            <a:off x="1524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5" name="Shape 23"/>
          <p:cNvSpPr/>
          <p:nvPr/>
        </p:nvSpPr>
        <p:spPr>
          <a:xfrm>
            <a:off x="1524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6" name="Shape 24"/>
          <p:cNvSpPr/>
          <p:nvPr/>
        </p:nvSpPr>
        <p:spPr>
          <a:xfrm>
            <a:off x="1524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7" name="Shape 25"/>
          <p:cNvSpPr/>
          <p:nvPr/>
        </p:nvSpPr>
        <p:spPr>
          <a:xfrm>
            <a:off x="4000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8" name="Shape 26"/>
          <p:cNvSpPr/>
          <p:nvPr/>
        </p:nvSpPr>
        <p:spPr>
          <a:xfrm>
            <a:off x="4000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29" name="Shape 27"/>
          <p:cNvSpPr/>
          <p:nvPr/>
        </p:nvSpPr>
        <p:spPr>
          <a:xfrm>
            <a:off x="4000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0" name="Shape 28"/>
          <p:cNvSpPr/>
          <p:nvPr/>
        </p:nvSpPr>
        <p:spPr>
          <a:xfrm>
            <a:off x="64770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1" name="Shape 29"/>
          <p:cNvSpPr/>
          <p:nvPr/>
        </p:nvSpPr>
        <p:spPr>
          <a:xfrm>
            <a:off x="64770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2" name="Shape 30"/>
          <p:cNvSpPr/>
          <p:nvPr/>
        </p:nvSpPr>
        <p:spPr>
          <a:xfrm>
            <a:off x="64770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3" name="Shape 31"/>
          <p:cNvSpPr/>
          <p:nvPr/>
        </p:nvSpPr>
        <p:spPr>
          <a:xfrm>
            <a:off x="8953500" y="1714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4" name="Shape 32"/>
          <p:cNvSpPr/>
          <p:nvPr/>
        </p:nvSpPr>
        <p:spPr>
          <a:xfrm>
            <a:off x="8953500" y="41910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5" name="Shape 33"/>
          <p:cNvSpPr/>
          <p:nvPr/>
        </p:nvSpPr>
        <p:spPr>
          <a:xfrm>
            <a:off x="8953500" y="6667500"/>
            <a:ext cx="57150" cy="57150"/>
          </a:xfrm>
          <a:prstGeom prst="rect">
            <a:avLst/>
          </a:prstGeom>
          <a:solidFill>
            <a:srgbClr val="303D57">
              <a:alpha val="37000"/>
            </a:srgbClr>
          </a:solidFill>
          <a:ln/>
        </p:spPr>
      </p:sp>
      <p:sp>
        <p:nvSpPr>
          <p:cNvPr id="36" name="Shape 34"/>
          <p:cNvSpPr/>
          <p:nvPr/>
        </p:nvSpPr>
        <p:spPr>
          <a:xfrm rot="-840000">
            <a:off x="10572750" y="800100"/>
            <a:ext cx="2286000" cy="1524000"/>
          </a:xfrm>
          <a:prstGeom prst="rect">
            <a:avLst/>
          </a:prstGeom>
          <a:solidFill>
            <a:srgbClr val="89CFF0">
              <a:alpha val="50000"/>
            </a:srgbClr>
          </a:solidFill>
          <a:ln/>
        </p:spPr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974工具箱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974工具箱</dc:creator>
  <cp:lastModifiedBy>974工具箱</cp:lastModifiedBy>
  <cp:revision>1</cp:revision>
  <dcterms:created xsi:type="dcterms:W3CDTF">2026-10-16T16:41:59Z</dcterms:created>
  <dcterms:modified xsi:type="dcterms:W3CDTF">2026-10-16T16:41:59Z</dcterms:modified>
</cp:coreProperties>
</file>