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6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7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8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1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各类客诉占比</c:v>
                </c:pt>
              </c:strCache>
            </c:strRef>
          </c:tx>
          <c:spPr>
            <a:solidFill>
              <a:srgbClr val="7D461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5A3A22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7D461E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954E1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B1581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09A72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E5C5AD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上菜速度</c:v>
                  </c:pt>
                  <c:pt idx="1">
                    <c:v>菜品口味</c:v>
                  </c:pt>
                  <c:pt idx="2">
                    <c:v>服务态度</c:v>
                  </c:pt>
                  <c:pt idx="3">
                    <c:v>环境卫生</c:v>
                  </c:pt>
                  <c:pt idx="4">
                    <c:v>结账流程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5A3A22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A3A22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6DCD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95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7D461E"/>
              </a:solidFill>
              <a:effectLst/>
            </c:spPr>
          </c:dPt>
          <c:dPt>
            <c:idx val="1"/>
            <c:bubble3D val="0"/>
            <c:spPr>
              <a:solidFill>
                <a:srgbClr val="954E1C"/>
              </a:solidFill>
              <a:effectLst/>
            </c:spPr>
          </c:dPt>
          <c:dPt>
            <c:idx val="2"/>
            <c:bubble3D val="0"/>
            <c:spPr>
              <a:solidFill>
                <a:srgbClr val="B15819"/>
              </a:solidFill>
              <a:effectLst/>
            </c:spPr>
          </c:dPt>
          <c:dPt>
            <c:idx val="3"/>
            <c:bubble3D val="0"/>
            <c:spPr>
              <a:solidFill>
                <a:srgbClr val="D09A72"/>
              </a:solidFill>
              <a:effectLst/>
            </c:spPr>
          </c:dPt>
          <c:dPt>
            <c:idx val="4"/>
            <c:bubble3D val="0"/>
            <c:spPr>
              <a:solidFill>
                <a:srgbClr val="E5C5AD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上菜速度</c:v>
                </c:pt>
                <c:pt idx="1">
                  <c:v>菜品口味</c:v>
                </c:pt>
                <c:pt idx="2">
                  <c:v>服务态度</c:v>
                </c:pt>
                <c:pt idx="3">
                  <c:v>环境卫生</c:v>
                </c:pt>
                <c:pt idx="4">
                  <c:v>结账流程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</c:ser>
        <c:firstSliceAng val="0"/>
        <c:holeSize val="50"/>
      </c:doughnutChart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5A3A22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7D461E"/>
            </a:solidFill>
            <a:ln w="25400" cap="flat">
              <a:solidFill>
                <a:srgbClr val="7D461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A3A22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7D461E"/>
              </a:solidFill>
              <a:ln w="9525" cap="flat">
                <a:solidFill>
                  <a:srgbClr val="7D461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上菜速度</c:v>
                  </c:pt>
                  <c:pt idx="1">
                    <c:v>菜品口味</c:v>
                  </c:pt>
                  <c:pt idx="2">
                    <c:v>服务态度</c:v>
                  </c:pt>
                  <c:pt idx="3">
                    <c:v>环境卫生</c:v>
                  </c:pt>
                  <c:pt idx="4">
                    <c:v>结账流程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A3A22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A3A22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6DCD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95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image" Target="../media/image-11-9.png"/><Relationship Id="rId10" Type="http://schemas.openxmlformats.org/officeDocument/2006/relationships/image" Target="../media/image-11-10.sv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B15819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8B4514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门店培训 · 服务标准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把「态度好」拆成看得见、学得会的动作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服务升级后的三个变化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各类客诉占比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站姿、引导、递物，这些细节客人看在眼里。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问候、复述、确认，让对方感觉被听懂了。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先安抚、再了解、后处理，顺序不能反。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服务升级后的三个变化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0E7DE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4.8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顾客评分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礼仪动作标准化后，好评率稳步上升。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0E7DE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61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客诉升级率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当场接住情绪，矛盾大多在第一线化解。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0E7DE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分钟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响应时限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点单、上菜、呼应的响应都框进时限里。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56435"/>
            <a:ext cx="49149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804160"/>
            <a:ext cx="762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811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3231832"/>
            <a:ext cx="762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14400" y="3659505"/>
            <a:ext cx="762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275" dirty="0"/>
          </a:p>
        </p:txBody>
      </p:sp>
      <p:sp>
        <p:nvSpPr>
          <p:cNvPr id="12" name="Shape 10"/>
          <p:cNvSpPr/>
          <p:nvPr/>
        </p:nvSpPr>
        <p:spPr>
          <a:xfrm>
            <a:off x="914400" y="4087177"/>
            <a:ext cx="762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275" dirty="0"/>
          </a:p>
        </p:txBody>
      </p:sp>
      <p:sp>
        <p:nvSpPr>
          <p:cNvPr id="14" name="Shape 12"/>
          <p:cNvSpPr/>
          <p:nvPr/>
        </p:nvSpPr>
        <p:spPr>
          <a:xfrm>
            <a:off x="6362700" y="1956435"/>
            <a:ext cx="49149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627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362700" y="2804160"/>
            <a:ext cx="762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294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6362700" y="3231832"/>
            <a:ext cx="762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275" dirty="0"/>
          </a:p>
        </p:txBody>
      </p:sp>
      <p:sp>
        <p:nvSpPr>
          <p:cNvPr id="20" name="Shape 18"/>
          <p:cNvSpPr/>
          <p:nvPr/>
        </p:nvSpPr>
        <p:spPr>
          <a:xfrm>
            <a:off x="6362700" y="3659505"/>
            <a:ext cx="762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362700" y="4087177"/>
            <a:ext cx="762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各类客诉占比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客诉处理六步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F0E7DE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倾听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不打断，让对方把话说完。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F0E7DE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共情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先认感受，再谈问题本身。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F0E7DE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核实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弄清事实，不急于下结论。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F0E7DE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给方案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给出可选项，让对方有选择感。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F0E7DE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跟进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处理完再回访一次，确认满意。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F0E7DE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归类记录，推动流程改进。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把服务做成可以复制的动作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有标准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每个动作都有可对照的规范。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有演练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场景模拟，比听讲记得牢。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有反馈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每天班前会点一句，进步看得见。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F0E7DE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商务培训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围绕「商务培训」场景的关键能力，帮助更快落地。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围绕「商务培训」场景的关键能力，帮助更快落地。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围绕「商务培训」场景的关键能力，帮助更快落地。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1074B2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074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8B4514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B1581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E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CB4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服务做细，生意才稳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2026-10-17T00:07:14Z</dcterms:created>
  <dcterms:modified xsi:type="dcterms:W3CDTF">2026-10-17T00:07:14Z</dcterms:modified>
</cp:coreProperties>
</file>