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22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23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24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charts/_rels/chart2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同体积不同材料的浮沉情况</c:v>
                </c:pt>
              </c:strCache>
            </c:strRef>
          </c:tx>
          <c:spPr>
            <a:solidFill>
              <a:srgbClr val="1A4EA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9A4E8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B2CAF2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木块</c:v>
                  </c:pt>
                  <c:pt idx="1">
                    <c:v>冰</c:v>
                  </c:pt>
                  <c:pt idx="2">
                    <c:v>水</c:v>
                  </c:pt>
                  <c:pt idx="3">
                    <c:v>铝块</c:v>
                  </c:pt>
                  <c:pt idx="4">
                    <c:v>铁块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0.6</c:v>
                </c:pt>
                <c:pt idx="1">
                  <c:v>0.9</c:v>
                </c:pt>
                <c:pt idx="2">
                  <c:v>1</c:v>
                </c:pt>
                <c:pt idx="3">
                  <c:v>2.7</c:v>
                </c:pt>
                <c:pt idx="4">
                  <c:v>7.9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23B7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23B7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1DBE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bubble3D val="0"/>
            <c:spPr>
              <a:solidFill>
                <a:srgbClr val="79A4E8"/>
              </a:solidFill>
              <a:effectLst/>
            </c:spPr>
          </c:dPt>
          <c:dPt>
            <c:idx val="4"/>
            <c:bubble3D val="0"/>
            <c:spPr>
              <a:solidFill>
                <a:srgbClr val="B2CAF2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木块</c:v>
                </c:pt>
                <c:pt idx="1">
                  <c:v>冰</c:v>
                </c:pt>
                <c:pt idx="2">
                  <c:v>水</c:v>
                </c:pt>
                <c:pt idx="3">
                  <c:v>铝块</c:v>
                </c:pt>
                <c:pt idx="4">
                  <c:v>铁块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0.6</c:v>
                </c:pt>
                <c:pt idx="1">
                  <c:v>0.9</c:v>
                </c:pt>
                <c:pt idx="2">
                  <c:v>1</c:v>
                </c:pt>
                <c:pt idx="3">
                  <c:v>2.7</c:v>
                </c:pt>
                <c:pt idx="4">
                  <c:v>7.9</c:v>
                </c:pt>
              </c:numCache>
            </c:numRef>
          </c:val>
        </c:ser>
        <c:firstSliceAng val="0"/>
        <c:holeSize val="50"/>
      </c:doughnutChart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23B7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1A4EA0"/>
            </a:solidFill>
            <a:ln w="25400" cap="flat">
              <a:solidFill>
                <a:srgbClr val="1A4EA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A4EA0"/>
              </a:solidFill>
              <a:ln w="9525" cap="flat">
                <a:solidFill>
                  <a:srgbClr val="1A4EA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木块</c:v>
                  </c:pt>
                  <c:pt idx="1">
                    <c:v>冰</c:v>
                  </c:pt>
                  <c:pt idx="2">
                    <c:v>水</c:v>
                  </c:pt>
                  <c:pt idx="3">
                    <c:v>铝块</c:v>
                  </c:pt>
                  <c:pt idx="4">
                    <c:v>铁块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0.6</c:v>
                </c:pt>
                <c:pt idx="1">
                  <c:v>0.9</c:v>
                </c:pt>
                <c:pt idx="2">
                  <c:v>1</c:v>
                </c:pt>
                <c:pt idx="3">
                  <c:v>2.7</c:v>
                </c:pt>
                <c:pt idx="4">
                  <c:v>7.9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23B7A"/>
                  </a:solidFill>
                  <a:latin typeface="微软雅黑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23B7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1DBE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image" Target="../media/image-11-8.svg"/><Relationship Id="rId9" Type="http://schemas.openxmlformats.org/officeDocument/2006/relationships/image" Target="../media/image-11-9.png"/><Relationship Id="rId10" Type="http://schemas.openxmlformats.org/officeDocument/2006/relationships/image" Target="../media/image-11-10.sv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svg"/><Relationship Id="rId3" Type="http://schemas.openxmlformats.org/officeDocument/2006/relationships/image" Target="../media/image-13-3.png"/><Relationship Id="rId4" Type="http://schemas.openxmlformats.org/officeDocument/2006/relationships/image" Target="../media/image-13-4.svg"/><Relationship Id="rId5" Type="http://schemas.openxmlformats.org/officeDocument/2006/relationships/image" Target="../media/image-13-5.png"/><Relationship Id="rId6" Type="http://schemas.openxmlformats.org/officeDocument/2006/relationships/image" Target="../media/image-13-6.svg"/><Relationship Id="rId7" Type="http://schemas.openxmlformats.org/officeDocument/2006/relationships/image" Target="../media/image-13-7.png"/><Relationship Id="rId8" Type="http://schemas.openxmlformats.org/officeDocument/2006/relationships/image" Target="../media/image-1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svg"/><Relationship Id="rId3" Type="http://schemas.openxmlformats.org/officeDocument/2006/relationships/image" Target="../media/image-14-3.png"/><Relationship Id="rId4" Type="http://schemas.openxmlformats.org/officeDocument/2006/relationships/image" Target="../media/image-14-4.svg"/><Relationship Id="rId5" Type="http://schemas.openxmlformats.org/officeDocument/2006/relationships/image" Target="../media/image-14-5.png"/><Relationship Id="rId6" Type="http://schemas.openxmlformats.org/officeDocument/2006/relationships/image" Target="../media/image-14-6.svg"/><Relationship Id="rId7" Type="http://schemas.openxmlformats.org/officeDocument/2006/relationships/image" Target="../media/image-14-7.png"/><Relationship Id="rId8" Type="http://schemas.openxmlformats.org/officeDocument/2006/relationships/image" Target="../media/image-14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256BD9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194993">
              <a:alpha val="6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课堂教学 · 八年级下册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55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55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213229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从现象到公式，把阿基米德原理用起来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7467600" y="5981700"/>
            <a:ext cx="381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课件生成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2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525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从生活现象入手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建立浮力概念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推导阿基米德原理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课堂用到的三个数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对比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同体积不同材料的浮沉情况</a:t>
            </a:r>
            <a:endParaRPr lang="en-US" sz="2025" dirty="0"/>
          </a:p>
        </p:txBody>
      </p:sp>
      <p:sp>
        <p:nvSpPr>
          <p:cNvPr id="22" name="Text 20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16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从生活现象入手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从生活现象入手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为什么铁块沉底、铁船能浮？先制造认知冲突。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16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建立浮力概念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建立浮力概念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浸在液体中的物体受到向上的托力，这就是浮力。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16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推导阿基米德原理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推导阿基米德原理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浮力等于排开液体所受的重力，F浮 = G排 = ρ液gV排。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16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课堂用到的三个数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6F3"/>
          </a:solidFill>
          <a:ln/>
        </p:spPr>
      </p:sp>
      <p:sp>
        <p:nvSpPr>
          <p:cNvPr id="5" name="Shape 3"/>
          <p:cNvSpPr/>
          <p:nvPr/>
        </p:nvSpPr>
        <p:spPr>
          <a:xfrm>
            <a:off x="1181100" y="203263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42173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811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1.0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g/cm³</a:t>
            </a:r>
            <a:endParaRPr lang="en-US" sz="4800" dirty="0"/>
          </a:p>
        </p:txBody>
      </p:sp>
      <p:sp>
        <p:nvSpPr>
          <p:cNvPr id="8" name="Text 5"/>
          <p:cNvSpPr txBox="1"/>
          <p:nvPr/>
        </p:nvSpPr>
        <p:spPr>
          <a:xfrm>
            <a:off x="11811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水的密度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11811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计算时常用值，注意单位换算。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4450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6F3"/>
          </a:solidFill>
          <a:ln/>
        </p:spPr>
      </p:sp>
      <p:sp>
        <p:nvSpPr>
          <p:cNvPr id="11" name="Shape 8"/>
          <p:cNvSpPr/>
          <p:nvPr/>
        </p:nvSpPr>
        <p:spPr>
          <a:xfrm>
            <a:off x="4711700" y="203263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42173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7117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9.8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N/kg</a:t>
            </a:r>
            <a:endParaRPr lang="en-US" sz="4800" dirty="0"/>
          </a:p>
        </p:txBody>
      </p:sp>
      <p:sp>
        <p:nvSpPr>
          <p:cNvPr id="14" name="Text 10"/>
          <p:cNvSpPr txBox="1"/>
          <p:nvPr/>
        </p:nvSpPr>
        <p:spPr>
          <a:xfrm>
            <a:off x="47117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g 取值</a:t>
            </a:r>
            <a:endParaRPr lang="en-US" sz="1350" dirty="0"/>
          </a:p>
        </p:txBody>
      </p:sp>
      <p:sp>
        <p:nvSpPr>
          <p:cNvPr id="15" name="Text 11"/>
          <p:cNvSpPr txBox="1"/>
          <p:nvPr/>
        </p:nvSpPr>
        <p:spPr>
          <a:xfrm>
            <a:off x="47117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初中阶段计算一般取 9.8 或 10。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6F3"/>
          </a:solidFill>
          <a:ln/>
        </p:spPr>
      </p:sp>
      <p:sp>
        <p:nvSpPr>
          <p:cNvPr id="17" name="Shape 13"/>
          <p:cNvSpPr/>
          <p:nvPr/>
        </p:nvSpPr>
        <p:spPr>
          <a:xfrm>
            <a:off x="8242300" y="203263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421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423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种</a:t>
            </a:r>
            <a:endParaRPr lang="en-US" sz="4800" dirty="0"/>
          </a:p>
        </p:txBody>
      </p:sp>
      <p:sp>
        <p:nvSpPr>
          <p:cNvPr id="20" name="Text 15"/>
          <p:cNvSpPr txBox="1"/>
          <p:nvPr/>
        </p:nvSpPr>
        <p:spPr>
          <a:xfrm>
            <a:off x="82423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浮沉状态</a:t>
            </a:r>
            <a:endParaRPr lang="en-US" sz="1350" dirty="0"/>
          </a:p>
        </p:txBody>
      </p:sp>
      <p:sp>
        <p:nvSpPr>
          <p:cNvPr id="21" name="Text 16"/>
          <p:cNvSpPr txBox="1"/>
          <p:nvPr/>
        </p:nvSpPr>
        <p:spPr>
          <a:xfrm>
            <a:off x="82423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漂浮、悬浮、下沉，判定方法各不同。</a:t>
            </a:r>
            <a:endParaRPr lang="en-US" sz="1050" dirty="0"/>
          </a:p>
        </p:txBody>
      </p:sp>
      <p:sp>
        <p:nvSpPr>
          <p:cNvPr id="22" name="Text 17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23" name="Text 18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16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25" name="Shape 20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经验式点检 vs 标准式点检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956435"/>
            <a:ext cx="49149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51710"/>
            <a:ext cx="4914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经验式点检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914400" y="2804160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181100" y="2718435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靠老师傅手感判断</a:t>
            </a:r>
            <a:endParaRPr lang="en-US" sz="1275" dirty="0"/>
          </a:p>
        </p:txBody>
      </p:sp>
      <p:sp>
        <p:nvSpPr>
          <p:cNvPr id="8" name="Shape 6"/>
          <p:cNvSpPr/>
          <p:nvPr/>
        </p:nvSpPr>
        <p:spPr>
          <a:xfrm>
            <a:off x="914400" y="3231832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181100" y="3146107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记录随手填、事后补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914400" y="3659505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1181100" y="3573780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异常口头转达</a:t>
            </a:r>
            <a:endParaRPr lang="en-US" sz="1275" dirty="0"/>
          </a:p>
        </p:txBody>
      </p:sp>
      <p:sp>
        <p:nvSpPr>
          <p:cNvPr id="12" name="Shape 10"/>
          <p:cNvSpPr/>
          <p:nvPr/>
        </p:nvSpPr>
        <p:spPr>
          <a:xfrm>
            <a:off x="914400" y="4087177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181100" y="4001452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责任难追溯到人</a:t>
            </a:r>
            <a:endParaRPr lang="en-US" sz="1275" dirty="0"/>
          </a:p>
        </p:txBody>
      </p:sp>
      <p:sp>
        <p:nvSpPr>
          <p:cNvPr id="14" name="Shape 12"/>
          <p:cNvSpPr/>
          <p:nvPr/>
        </p:nvSpPr>
        <p:spPr>
          <a:xfrm>
            <a:off x="6362700" y="1956435"/>
            <a:ext cx="49149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362700" y="2251710"/>
            <a:ext cx="4914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标准式点检</a:t>
            </a:r>
            <a:endParaRPr lang="en-US" sz="1950" dirty="0"/>
          </a:p>
        </p:txBody>
      </p:sp>
      <p:sp>
        <p:nvSpPr>
          <p:cNvPr id="16" name="Shape 14"/>
          <p:cNvSpPr/>
          <p:nvPr/>
        </p:nvSpPr>
        <p:spPr>
          <a:xfrm>
            <a:off x="6362700" y="2804160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629400" y="2718435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对照标准值判定</a:t>
            </a:r>
            <a:endParaRPr lang="en-US" sz="1275" dirty="0"/>
          </a:p>
        </p:txBody>
      </p:sp>
      <p:sp>
        <p:nvSpPr>
          <p:cNvPr id="18" name="Shape 16"/>
          <p:cNvSpPr/>
          <p:nvPr/>
        </p:nvSpPr>
        <p:spPr>
          <a:xfrm>
            <a:off x="6362700" y="3231832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629400" y="3146107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现场留痕、当日归档</a:t>
            </a:r>
            <a:endParaRPr lang="en-US" sz="1275" dirty="0"/>
          </a:p>
        </p:txBody>
      </p:sp>
      <p:sp>
        <p:nvSpPr>
          <p:cNvPr id="20" name="Shape 18"/>
          <p:cNvSpPr/>
          <p:nvPr/>
        </p:nvSpPr>
        <p:spPr>
          <a:xfrm>
            <a:off x="6362700" y="3659505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629400" y="3573780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异常即上报、生成记录</a:t>
            </a:r>
            <a:endParaRPr lang="en-US" sz="1275" dirty="0"/>
          </a:p>
        </p:txBody>
      </p:sp>
      <p:sp>
        <p:nvSpPr>
          <p:cNvPr id="22" name="Shape 20"/>
          <p:cNvSpPr/>
          <p:nvPr/>
        </p:nvSpPr>
        <p:spPr>
          <a:xfrm>
            <a:off x="6362700" y="4087177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629400" y="4001452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每条记录可追到人和时间</a:t>
            </a:r>
            <a:endParaRPr lang="en-US" sz="1275" dirty="0"/>
          </a:p>
        </p:txBody>
      </p:sp>
      <p:sp>
        <p:nvSpPr>
          <p:cNvPr id="24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16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同体积不同材料的浮沉情况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942975" y="188023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16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1771650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100763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3143250" y="188023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16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3619500" y="420433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Shape 5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1809750" y="188023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16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249555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09600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解题六步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9144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5" name="Shape 3"/>
          <p:cNvSpPr/>
          <p:nvPr/>
        </p:nvSpPr>
        <p:spPr>
          <a:xfrm>
            <a:off x="1162050" y="20097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14550"/>
            <a:ext cx="209550" cy="2095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620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读题</a:t>
            </a:r>
            <a:endParaRPr lang="en-US" sz="1425" dirty="0"/>
          </a:p>
        </p:txBody>
      </p:sp>
      <p:sp>
        <p:nvSpPr>
          <p:cNvPr id="8" name="Text 5"/>
          <p:cNvSpPr txBox="1"/>
          <p:nvPr/>
        </p:nvSpPr>
        <p:spPr>
          <a:xfrm>
            <a:off x="11620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先标出已知量与所求量。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4450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10" name="Shape 7"/>
          <p:cNvSpPr/>
          <p:nvPr/>
        </p:nvSpPr>
        <p:spPr>
          <a:xfrm>
            <a:off x="4692650" y="20097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14550"/>
            <a:ext cx="209550" cy="20955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6926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判断状态</a:t>
            </a:r>
            <a:endParaRPr lang="en-US" sz="1425" dirty="0"/>
          </a:p>
        </p:txBody>
      </p:sp>
      <p:sp>
        <p:nvSpPr>
          <p:cNvPr id="13" name="Text 9"/>
          <p:cNvSpPr txBox="1"/>
          <p:nvPr/>
        </p:nvSpPr>
        <p:spPr>
          <a:xfrm>
            <a:off x="46926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确认是漂浮、悬浮还是下沉。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79756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15" name="Shape 11"/>
          <p:cNvSpPr/>
          <p:nvPr/>
        </p:nvSpPr>
        <p:spPr>
          <a:xfrm>
            <a:off x="8223250" y="20097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14550"/>
            <a:ext cx="209550" cy="20955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2232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选公式</a:t>
            </a:r>
            <a:endParaRPr lang="en-US" sz="1425" dirty="0"/>
          </a:p>
        </p:txBody>
      </p:sp>
      <p:sp>
        <p:nvSpPr>
          <p:cNvPr id="18" name="Text 13"/>
          <p:cNvSpPr txBox="1"/>
          <p:nvPr/>
        </p:nvSpPr>
        <p:spPr>
          <a:xfrm>
            <a:off x="82232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按状态选 F浮 = G 或 F浮 = ρ液gV排。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9144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20" name="Shape 15"/>
          <p:cNvSpPr/>
          <p:nvPr/>
        </p:nvSpPr>
        <p:spPr>
          <a:xfrm>
            <a:off x="1162050" y="43719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476750"/>
            <a:ext cx="209550" cy="20955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1620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代数据</a:t>
            </a:r>
            <a:endParaRPr lang="en-US" sz="1425" dirty="0"/>
          </a:p>
        </p:txBody>
      </p:sp>
      <p:sp>
        <p:nvSpPr>
          <p:cNvPr id="23" name="Text 17"/>
          <p:cNvSpPr txBox="1"/>
          <p:nvPr/>
        </p:nvSpPr>
        <p:spPr>
          <a:xfrm>
            <a:off x="11620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统一单位后再代入计算。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44450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25" name="Shape 19"/>
          <p:cNvSpPr/>
          <p:nvPr/>
        </p:nvSpPr>
        <p:spPr>
          <a:xfrm>
            <a:off x="4692650" y="43719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476750"/>
            <a:ext cx="209550" cy="20955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46926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算结果</a:t>
            </a:r>
            <a:endParaRPr lang="en-US" sz="1425" dirty="0"/>
          </a:p>
        </p:txBody>
      </p:sp>
      <p:sp>
        <p:nvSpPr>
          <p:cNvPr id="28" name="Text 21"/>
          <p:cNvSpPr txBox="1"/>
          <p:nvPr/>
        </p:nvSpPr>
        <p:spPr>
          <a:xfrm>
            <a:off x="46926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注意有效数字与单位。</a:t>
            </a:r>
            <a:endParaRPr lang="en-US" sz="1050" dirty="0"/>
          </a:p>
        </p:txBody>
      </p:sp>
      <p:sp>
        <p:nvSpPr>
          <p:cNvPr id="29" name="Shape 22"/>
          <p:cNvSpPr/>
          <p:nvPr/>
        </p:nvSpPr>
        <p:spPr>
          <a:xfrm>
            <a:off x="79756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30" name="Shape 23"/>
          <p:cNvSpPr/>
          <p:nvPr/>
        </p:nvSpPr>
        <p:spPr>
          <a:xfrm>
            <a:off x="8223250" y="43719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476750"/>
            <a:ext cx="209550" cy="209550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82232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验合理性</a:t>
            </a:r>
            <a:endParaRPr lang="en-US" sz="1425" dirty="0"/>
          </a:p>
        </p:txBody>
      </p:sp>
      <p:sp>
        <p:nvSpPr>
          <p:cNvPr id="33" name="Text 25"/>
          <p:cNvSpPr txBox="1"/>
          <p:nvPr/>
        </p:nvSpPr>
        <p:spPr>
          <a:xfrm>
            <a:off x="82232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结果是否符合常识与量级。</a:t>
            </a:r>
            <a:endParaRPr lang="en-US" sz="1050" dirty="0"/>
          </a:p>
        </p:txBody>
      </p:sp>
      <p:sp>
        <p:nvSpPr>
          <p:cNvPr id="34" name="Text 2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5" name="Text 2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16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37" name="Shape 29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三种状态的判断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漂浮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ρ物 &lt; ρ液，F浮 = G物。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悬浮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ρ物 = ρ液，F浮 = G物。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下沉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ρ物 &gt; ρ液，F浮 &lt; G物。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64960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975" dirty="0"/>
          </a:p>
        </p:txBody>
      </p:sp>
      <p:sp>
        <p:nvSpPr>
          <p:cNvPr id="16" name="Text 13"/>
          <p:cNvSpPr txBox="1"/>
          <p:nvPr/>
        </p:nvSpPr>
        <p:spPr>
          <a:xfrm>
            <a:off x="5562600" y="649605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16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Shape 17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4213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FE6F3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842135"/>
            <a:ext cx="4000500" cy="57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2457450" y="3147060"/>
            <a:ext cx="914400" cy="9144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375660"/>
            <a:ext cx="457200" cy="4572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530923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教育培训 解决方案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372100" y="18421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372100" y="184213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1" name="Shape 8"/>
          <p:cNvSpPr/>
          <p:nvPr/>
        </p:nvSpPr>
        <p:spPr>
          <a:xfrm>
            <a:off x="5600700" y="224853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358072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210300" y="20135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从生活现象入手</a:t>
            </a:r>
            <a:endParaRPr lang="en-US" sz="1425" dirty="0"/>
          </a:p>
        </p:txBody>
      </p:sp>
      <p:sp>
        <p:nvSpPr>
          <p:cNvPr id="14" name="Text 10"/>
          <p:cNvSpPr txBox="1"/>
          <p:nvPr/>
        </p:nvSpPr>
        <p:spPr>
          <a:xfrm>
            <a:off x="6210300" y="23183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围绕「教育培训」场景的关键能力，帮助更快落地。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5372100" y="32645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5372100" y="326453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7" name="Shape 13"/>
          <p:cNvSpPr/>
          <p:nvPr/>
        </p:nvSpPr>
        <p:spPr>
          <a:xfrm>
            <a:off x="5600700" y="367093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7804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210300" y="34359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建立浮力概念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6210300" y="37407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围绕「教育培训」场景的关键能力，帮助更快落地。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5372100" y="46869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5372100" y="468693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3" name="Shape 18"/>
          <p:cNvSpPr/>
          <p:nvPr/>
        </p:nvSpPr>
        <p:spPr>
          <a:xfrm>
            <a:off x="5600700" y="509333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02873"/>
            <a:ext cx="219075" cy="219075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6210300" y="48583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推导阿基米德原理</a:t>
            </a:r>
            <a:endParaRPr lang="en-US" sz="1425" dirty="0"/>
          </a:p>
        </p:txBody>
      </p:sp>
      <p:sp>
        <p:nvSpPr>
          <p:cNvPr id="26" name="Text 20"/>
          <p:cNvSpPr txBox="1"/>
          <p:nvPr/>
        </p:nvSpPr>
        <p:spPr>
          <a:xfrm>
            <a:off x="6210300" y="51631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围绕「教育培训」场景的关键能力，帮助更快落地。</a:t>
            </a:r>
            <a:endParaRPr lang="en-US" sz="1050" dirty="0"/>
          </a:p>
        </p:txBody>
      </p:sp>
      <p:sp>
        <p:nvSpPr>
          <p:cNvPr id="27" name="Text 21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16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30" name="Shape 24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5" name="Shape 3"/>
          <p:cNvSpPr/>
          <p:nvPr/>
        </p:nvSpPr>
        <p:spPr>
          <a:xfrm>
            <a:off x="1845469" y="220408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46960"/>
            <a:ext cx="285750" cy="2857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66800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从生活现象入手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066800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1104900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557588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1" name="Shape 8"/>
          <p:cNvSpPr/>
          <p:nvPr/>
        </p:nvSpPr>
        <p:spPr>
          <a:xfrm>
            <a:off x="4488656" y="2204085"/>
            <a:ext cx="571500" cy="571500"/>
          </a:xfrm>
          <a:prstGeom prst="ellipse">
            <a:avLst/>
          </a:prstGeom>
          <a:solidFill>
            <a:srgbClr val="975F12">
              <a:alpha val="16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46960"/>
            <a:ext cx="285750" cy="28575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709987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建立浮力概念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3709987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75F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3748087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200775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7" name="Shape 13"/>
          <p:cNvSpPr/>
          <p:nvPr/>
        </p:nvSpPr>
        <p:spPr>
          <a:xfrm>
            <a:off x="7131844" y="2204085"/>
            <a:ext cx="571500" cy="571500"/>
          </a:xfrm>
          <a:prstGeom prst="ellipse">
            <a:avLst/>
          </a:prstGeom>
          <a:solidFill>
            <a:srgbClr val="194993">
              <a:alpha val="16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46960"/>
            <a:ext cx="285750" cy="2857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353175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推导阿基米德原理</a:t>
            </a:r>
            <a:endParaRPr lang="en-US" sz="1500" dirty="0"/>
          </a:p>
        </p:txBody>
      </p:sp>
      <p:sp>
        <p:nvSpPr>
          <p:cNvPr id="20" name="Text 15"/>
          <p:cNvSpPr txBox="1"/>
          <p:nvPr/>
        </p:nvSpPr>
        <p:spPr>
          <a:xfrm>
            <a:off x="6353175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6391275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2" name="Shape 17"/>
          <p:cNvSpPr/>
          <p:nvPr/>
        </p:nvSpPr>
        <p:spPr>
          <a:xfrm>
            <a:off x="8843963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23" name="Shape 18"/>
          <p:cNvSpPr/>
          <p:nvPr/>
        </p:nvSpPr>
        <p:spPr>
          <a:xfrm>
            <a:off x="9775031" y="220408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46960"/>
            <a:ext cx="285750" cy="285750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996363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会算会用</a:t>
            </a:r>
            <a:endParaRPr lang="en-US" sz="1500" dirty="0"/>
          </a:p>
        </p:txBody>
      </p:sp>
      <p:sp>
        <p:nvSpPr>
          <p:cNvPr id="26" name="Text 20"/>
          <p:cNvSpPr txBox="1"/>
          <p:nvPr/>
        </p:nvSpPr>
        <p:spPr>
          <a:xfrm>
            <a:off x="8996363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7" name="Text 21"/>
          <p:cNvSpPr txBox="1"/>
          <p:nvPr/>
        </p:nvSpPr>
        <p:spPr>
          <a:xfrm>
            <a:off x="9034462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29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16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31" name="Shape 25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从生活现象入手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建立浮力概念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推导阿基米德原理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会算会用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56BD9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BD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5700" b="1" spc="456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57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课后练习第 3、5、7 题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2026-10-17T00:07:27Z</dcterms:created>
  <dcterms:modified xsi:type="dcterms:W3CDTF">2026-10-17T00:07:27Z</dcterms:modified>
</cp:coreProperties>
</file>