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charts/chart97.xml" ContentType="application/vnd.openxmlformats-officedocument.drawingml.chart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charts/chart98.xml" ContentType="application/vnd.openxmlformats-officedocument.drawingml.chart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charts/chart99.xml" ContentType="application/vnd.openxmlformats-officedocument.drawingml.chart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charts/_rels/chart97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97.xlsx"/></Relationships>
</file>

<file path=ppt/charts/_rels/chart98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98.xlsx"/></Relationships>
</file>

<file path=ppt/charts/_rels/chart99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99.xlsx"/></Relationships>
</file>

<file path=ppt/charts/chart9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绿地连通性与降温幅度的关系</c:v>
                </c:pt>
              </c:strCache>
            </c:strRef>
          </c:tx>
          <c:spPr>
            <a:solidFill>
              <a:srgbClr val="1A4EA0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75" u="none">
                    <a:solidFill>
                      <a:srgbClr val="123B7A"/>
                    </a:solidFill>
                    <a:latin typeface="微软雅黑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1A4EA0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1F5CBB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256BD9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79A4E8"/>
              </a:solidFill>
              <a:effectLst/>
            </c:spPr>
          </c:dPt>
          <c:dPt>
            <c:idx val="4"/>
            <c:invertIfNegative val="0"/>
            <c:bubble3D val="0"/>
            <c:spPr>
              <a:solidFill>
                <a:srgbClr val="B2CAF2"/>
              </a:solidFill>
              <a:effectLst/>
            </c:spPr>
          </c:dPt>
          <c:cat>
            <c:multiLvlStrRef>
              <c:f>Sheet1!$A$2:$A$6</c:f>
              <c:multiLvlStrCache>
                <c:ptCount val="5"/>
                <c:lvl>
                  <c:pt idx="0">
                    <c:v>低连通</c:v>
                  </c:pt>
                  <c:pt idx="1">
                    <c:v>较低</c:v>
                  </c:pt>
                  <c:pt idx="2">
                    <c:v>中等</c:v>
                  </c:pt>
                  <c:pt idx="3">
                    <c:v>较高</c:v>
                  </c:pt>
                  <c:pt idx="4">
                    <c:v>高连通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0.8</c:v>
                </c:pt>
                <c:pt idx="1">
                  <c:v>1.4</c:v>
                </c:pt>
                <c:pt idx="2">
                  <c:v>2.3</c:v>
                </c:pt>
                <c:pt idx="3">
                  <c:v>3.5</c:v>
                </c:pt>
                <c:pt idx="4">
                  <c:v>4.6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75" u="none">
                  <a:solidFill>
                    <a:srgbClr val="123B7A"/>
                  </a:solidFill>
                  <a:latin typeface="微软雅黑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123B7A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b"/>
        <c:majorGridlines>
          <c:spPr>
            <a:ln w="12700" cap="flat">
              <a:solidFill>
                <a:srgbClr val="D1DBEB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406295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EEF3FC"/>
        </a:solidFill>
        <a:ln w="12700" cap="flat">
          <a:solidFill>
            <a:srgbClr val="EEF3FC"/>
          </a:solidFill>
        </a:ln>
        <a:effectLst/>
      </c:spPr>
    </c:plotArea>
    <c:plotVisOnly val="1"/>
    <c:dispBlanksAs val="span"/>
  </c:chart>
  <c:spPr>
    <a:solidFill>
      <a:srgbClr val="EEF3FC"/>
    </a:solidFill>
    <a:ln>
      <a:noFill/>
    </a:ln>
    <a:effectLst/>
  </c:spPr>
  <c:externalData r:id="rId1">
    <c:autoUpdate val="0"/>
  </c:externalData>
</c:chartSpace>
</file>

<file path=ppt/charts/chart9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1A4EA0"/>
              </a:solidFill>
              <a:effectLst/>
            </c:spPr>
          </c:dPt>
          <c:dPt>
            <c:idx val="1"/>
            <c:bubble3D val="0"/>
            <c:spPr>
              <a:solidFill>
                <a:srgbClr val="1F5CBB"/>
              </a:solidFill>
              <a:effectLst/>
            </c:spPr>
          </c:dPt>
          <c:dPt>
            <c:idx val="2"/>
            <c:bubble3D val="0"/>
            <c:spPr>
              <a:solidFill>
                <a:srgbClr val="256BD9"/>
              </a:solidFill>
              <a:effectLst/>
            </c:spPr>
          </c:dPt>
          <c:dPt>
            <c:idx val="3"/>
            <c:bubble3D val="0"/>
            <c:spPr>
              <a:solidFill>
                <a:srgbClr val="79A4E8"/>
              </a:solidFill>
              <a:effectLst/>
            </c:spPr>
          </c:dPt>
          <c:dPt>
            <c:idx val="4"/>
            <c:bubble3D val="0"/>
            <c:spPr>
              <a:solidFill>
                <a:srgbClr val="B2CAF2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3F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3F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3F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3F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4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3F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Sheet1!$A$2:$A$6</c:f>
              <c:strCache>
                <c:ptCount val="5"/>
                <c:pt idx="0">
                  <c:v>低连通</c:v>
                </c:pt>
                <c:pt idx="1">
                  <c:v>较低</c:v>
                </c:pt>
                <c:pt idx="2">
                  <c:v>中等</c:v>
                </c:pt>
                <c:pt idx="3">
                  <c:v>较高</c:v>
                </c:pt>
                <c:pt idx="4">
                  <c:v>高连通</c:v>
                </c:pt>
              </c:strCache>
            </c:strRef>
          </c:cat>
          <c:val>
            <c:numRef>
              <c:f>Sheet1!$B$2:$B$6</c:f>
              <c:numCache>
                <c:ptCount val="5"/>
                <c:pt idx="0">
                  <c:v>0.8</c:v>
                </c:pt>
                <c:pt idx="1">
                  <c:v>1.4</c:v>
                </c:pt>
                <c:pt idx="2">
                  <c:v>2.3</c:v>
                </c:pt>
                <c:pt idx="3">
                  <c:v>3.5</c:v>
                </c:pt>
                <c:pt idx="4">
                  <c:v>4.6</c:v>
                </c:pt>
              </c:numCache>
            </c:numRef>
          </c:val>
        </c:ser>
        <c:firstSliceAng val="0"/>
        <c:holeSize val="50"/>
      </c:doughnutChart>
      <c:spPr>
        <a:solidFill>
          <a:srgbClr val="EEF3FC"/>
        </a:solidFill>
        <a:ln w="12700" cap="flat">
          <a:solidFill>
            <a:srgbClr val="EEF3FC"/>
          </a:solidFill>
        </a:ln>
        <a:effectLst/>
      </c:spPr>
    </c:plotArea>
    <c:legend>
      <c:legendPos val="r"/>
      <c:overlay val="0"/>
      <c:txPr>
        <a:bodyPr/>
        <a:lstStyle/>
        <a:p>
          <a:pPr>
            <a:defRPr sz="825">
              <a:solidFill>
                <a:srgbClr val="123B7A"/>
              </a:solidFill>
              <a:latin typeface="微软雅黑"/>
              <a:cs typeface="微软雅黑"/>
            </a:defRPr>
          </a:pPr>
          <a:endParaRPr lang="en-US"/>
        </a:p>
      </c:txPr>
    </c:legend>
    <c:plotVisOnly val="1"/>
    <c:dispBlanksAs val="span"/>
  </c:chart>
  <c:spPr>
    <a:solidFill>
      <a:srgbClr val="EEF3FC"/>
    </a:solidFill>
    <a:ln>
      <a:noFill/>
    </a:ln>
    <a:effectLst/>
  </c:spPr>
  <c:externalData r:id="rId1">
    <c:autoUpdate val="0"/>
  </c:externalData>
</c:chartSpace>
</file>

<file path=ppt/charts/chart9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趋势</c:v>
                </c:pt>
              </c:strCache>
            </c:strRef>
          </c:tx>
          <c:spPr>
            <a:solidFill>
              <a:srgbClr val="1A4EA0"/>
            </a:solidFill>
            <a:ln w="25400" cap="flat">
              <a:solidFill>
                <a:srgbClr val="1A4EA0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123B7A"/>
                    </a:solidFill>
                    <a:latin typeface="微软雅黑"/>
                  </a:defRPr>
                </a:pPr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8"/>
            <c:spPr>
              <a:solidFill>
                <a:srgbClr val="1A4EA0"/>
              </a:solidFill>
              <a:ln w="9525" cap="flat">
                <a:solidFill>
                  <a:srgbClr val="1A4EA0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Sheet1!$A$2:$A$6</c:f>
              <c:multiLvlStrCache>
                <c:ptCount val="5"/>
                <c:lvl>
                  <c:pt idx="0">
                    <c:v>低连通</c:v>
                  </c:pt>
                  <c:pt idx="1">
                    <c:v>较低</c:v>
                  </c:pt>
                  <c:pt idx="2">
                    <c:v>中等</c:v>
                  </c:pt>
                  <c:pt idx="3">
                    <c:v>较高</c:v>
                  </c:pt>
                  <c:pt idx="4">
                    <c:v>高连通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0.8</c:v>
                </c:pt>
                <c:pt idx="1">
                  <c:v>1.4</c:v>
                </c:pt>
                <c:pt idx="2">
                  <c:v>2.3</c:v>
                </c:pt>
                <c:pt idx="3">
                  <c:v>3.5</c:v>
                </c:pt>
                <c:pt idx="4">
                  <c:v>4.6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123B7A"/>
                  </a:solidFill>
                  <a:latin typeface="微软雅黑"/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123B7A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D1DBEB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406295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EEF3FC"/>
        </a:solidFill>
        <a:ln w="12700" cap="flat">
          <a:solidFill>
            <a:srgbClr val="EEF3FC"/>
          </a:solidFill>
        </a:ln>
        <a:effectLst/>
      </c:spPr>
    </c:plotArea>
    <c:plotVisOnly val="1"/>
    <c:dispBlanksAs val="span"/>
  </c:chart>
  <c:spPr>
    <a:solidFill>
      <a:srgbClr val="EEF3FC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svg"/><Relationship Id="rId3" Type="http://schemas.openxmlformats.org/officeDocument/2006/relationships/image" Target="../media/image-6-3.png"/><Relationship Id="rId4" Type="http://schemas.openxmlformats.org/officeDocument/2006/relationships/image" Target="../media/image-6-4.svg"/><Relationship Id="rId5" Type="http://schemas.openxmlformats.org/officeDocument/2006/relationships/image" Target="../media/image-6-5.png"/><Relationship Id="rId6" Type="http://schemas.openxmlformats.org/officeDocument/2006/relationships/image" Target="../media/image-6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97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98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99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svg"/><Relationship Id="rId3" Type="http://schemas.openxmlformats.org/officeDocument/2006/relationships/image" Target="../media/image-10-3.png"/><Relationship Id="rId4" Type="http://schemas.openxmlformats.org/officeDocument/2006/relationships/image" Target="../media/image-10-4.svg"/><Relationship Id="rId5" Type="http://schemas.openxmlformats.org/officeDocument/2006/relationships/image" Target="../media/image-10-5.png"/><Relationship Id="rId6" Type="http://schemas.openxmlformats.org/officeDocument/2006/relationships/image" Target="../media/image-10-6.svg"/><Relationship Id="rId7" Type="http://schemas.openxmlformats.org/officeDocument/2006/relationships/image" Target="../media/image-10-7.png"/><Relationship Id="rId8" Type="http://schemas.openxmlformats.org/officeDocument/2006/relationships/image" Target="../media/image-10-8.svg"/><Relationship Id="rId9" Type="http://schemas.openxmlformats.org/officeDocument/2006/relationships/image" Target="../media/image-10-9.png"/><Relationship Id="rId10" Type="http://schemas.openxmlformats.org/officeDocument/2006/relationships/image" Target="../media/image-10-10.svg"/><Relationship Id="rId11" Type="http://schemas.openxmlformats.org/officeDocument/2006/relationships/image" Target="../media/image-10-11.png"/><Relationship Id="rId12" Type="http://schemas.openxmlformats.org/officeDocument/2006/relationships/image" Target="../media/image-10-12.sv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svg"/><Relationship Id="rId3" Type="http://schemas.openxmlformats.org/officeDocument/2006/relationships/image" Target="../media/image-12-3.png"/><Relationship Id="rId4" Type="http://schemas.openxmlformats.org/officeDocument/2006/relationships/image" Target="../media/image-12-4.svg"/><Relationship Id="rId5" Type="http://schemas.openxmlformats.org/officeDocument/2006/relationships/image" Target="../media/image-12-5.png"/><Relationship Id="rId6" Type="http://schemas.openxmlformats.org/officeDocument/2006/relationships/image" Target="../media/image-12-6.svg"/><Relationship Id="rId7" Type="http://schemas.openxmlformats.org/officeDocument/2006/relationships/image" Target="../media/image-12-7.png"/><Relationship Id="rId8" Type="http://schemas.openxmlformats.org/officeDocument/2006/relationships/image" Target="../media/image-12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svg"/><Relationship Id="rId3" Type="http://schemas.openxmlformats.org/officeDocument/2006/relationships/image" Target="../media/image-13-3.png"/><Relationship Id="rId4" Type="http://schemas.openxmlformats.org/officeDocument/2006/relationships/image" Target="../media/image-13-4.svg"/><Relationship Id="rId5" Type="http://schemas.openxmlformats.org/officeDocument/2006/relationships/image" Target="../media/image-13-5.png"/><Relationship Id="rId6" Type="http://schemas.openxmlformats.org/officeDocument/2006/relationships/image" Target="../media/image-13-6.svg"/><Relationship Id="rId7" Type="http://schemas.openxmlformats.org/officeDocument/2006/relationships/image" Target="../media/image-13-7.png"/><Relationship Id="rId8" Type="http://schemas.openxmlformats.org/officeDocument/2006/relationships/image" Target="../media/image-13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256BD9">
              <a:alpha val="8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194993">
              <a:alpha val="6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毕业答辩 · 学术汇报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55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55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3016758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基于多时相遥感数据的实证分析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2026年10月17日 · 974工具箱</a:t>
            </a:r>
            <a:endParaRPr lang="en-US" sz="1275" dirty="0"/>
          </a:p>
        </p:txBody>
      </p:sp>
      <p:sp>
        <p:nvSpPr>
          <p:cNvPr id="9" name="Text 7"/>
          <p:cNvSpPr txBox="1"/>
          <p:nvPr/>
        </p:nvSpPr>
        <p:spPr>
          <a:xfrm>
            <a:off x="7467600" y="5981700"/>
            <a:ext cx="381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课件生成</a:t>
            </a:r>
            <a:endParaRPr lang="en-US" sz="1275" dirty="0"/>
          </a:p>
        </p:txBody>
      </p:sp>
      <p:sp>
        <p:nvSpPr>
          <p:cNvPr id="10" name="Shape 8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4" name="Text 2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2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5250" dirty="0"/>
          </a:p>
        </p:txBody>
      </p:sp>
      <p:sp>
        <p:nvSpPr>
          <p:cNvPr id="5" name="Text 3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研究缘起</a:t>
            </a:r>
            <a:endParaRPr lang="en-US" sz="2025" dirty="0"/>
          </a:p>
        </p:txBody>
      </p:sp>
      <p:sp>
        <p:nvSpPr>
          <p:cNvPr id="7" name="Shape 5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数据与方法</a:t>
            </a:r>
            <a:endParaRPr lang="en-US" sz="2025" dirty="0"/>
          </a:p>
        </p:txBody>
      </p:sp>
      <p:sp>
        <p:nvSpPr>
          <p:cNvPr id="10" name="Shape 8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主要发现</a:t>
            </a:r>
            <a:endParaRPr lang="en-US" sz="2025" dirty="0"/>
          </a:p>
        </p:txBody>
      </p:sp>
      <p:sp>
        <p:nvSpPr>
          <p:cNvPr id="13" name="Shape 11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三个关键量</a:t>
            </a:r>
            <a:endParaRPr lang="en-US" sz="2025" dirty="0"/>
          </a:p>
        </p:txBody>
      </p:sp>
      <p:sp>
        <p:nvSpPr>
          <p:cNvPr id="16" name="Shape 14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绿地连通性与降温幅度的关系</a:t>
            </a:r>
            <a:endParaRPr lang="en-US" sz="2025" dirty="0"/>
          </a:p>
        </p:txBody>
      </p:sp>
      <p:sp>
        <p:nvSpPr>
          <p:cNvPr id="19" name="Shape 17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</a:t>
            </a:r>
            <a:endParaRPr lang="en-US" sz="2025" dirty="0"/>
          </a:p>
        </p:txBody>
      </p:sp>
      <p:sp>
        <p:nvSpPr>
          <p:cNvPr id="22" name="Text 20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23" name="Text 21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15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研究缘起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670685"/>
            <a:ext cx="838200" cy="476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061210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2170748"/>
            <a:ext cx="219075" cy="219075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562100" y="2099310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研究缘起</a:t>
            </a:r>
            <a:endParaRPr lang="en-US" sz="1650" dirty="0"/>
          </a:p>
        </p:txBody>
      </p:sp>
      <p:sp>
        <p:nvSpPr>
          <p:cNvPr id="8" name="Text 5"/>
          <p:cNvSpPr txBox="1"/>
          <p:nvPr/>
        </p:nvSpPr>
        <p:spPr>
          <a:xfrm>
            <a:off x="1562100" y="2407920"/>
            <a:ext cx="97155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从城市热环境现象出发，提出可验证的问题。</a:t>
            </a:r>
            <a:endParaRPr lang="en-US" sz="1275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15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数据与方法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670685"/>
            <a:ext cx="838200" cy="476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061210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2170748"/>
            <a:ext cx="219075" cy="219075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562100" y="2099310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数据与方法</a:t>
            </a:r>
            <a:endParaRPr lang="en-US" sz="1650" dirty="0"/>
          </a:p>
        </p:txBody>
      </p:sp>
      <p:sp>
        <p:nvSpPr>
          <p:cNvPr id="8" name="Text 5"/>
          <p:cNvSpPr txBox="1"/>
          <p:nvPr/>
        </p:nvSpPr>
        <p:spPr>
          <a:xfrm>
            <a:off x="1562100" y="2407920"/>
            <a:ext cx="97155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遥感影像结合地面观测，构建分析框架。</a:t>
            </a:r>
            <a:endParaRPr lang="en-US" sz="1275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15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主要发现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670685"/>
            <a:ext cx="838200" cy="476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061210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2170748"/>
            <a:ext cx="219075" cy="219075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562100" y="2099310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主要发现</a:t>
            </a:r>
            <a:endParaRPr lang="en-US" sz="1650" dirty="0"/>
          </a:p>
        </p:txBody>
      </p:sp>
      <p:sp>
        <p:nvSpPr>
          <p:cNvPr id="8" name="Text 5"/>
          <p:cNvSpPr txBox="1"/>
          <p:nvPr/>
        </p:nvSpPr>
        <p:spPr>
          <a:xfrm>
            <a:off x="1562100" y="2407920"/>
            <a:ext cx="97155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绿地规模与连通性对降温的作用存在差异。</a:t>
            </a:r>
            <a:endParaRPr lang="en-US" sz="1275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15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三个关键量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78498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DFE6F3"/>
          </a:solidFill>
          <a:ln/>
        </p:spPr>
      </p:sp>
      <p:sp>
        <p:nvSpPr>
          <p:cNvPr id="5" name="Shape 3"/>
          <p:cNvSpPr/>
          <p:nvPr/>
        </p:nvSpPr>
        <p:spPr>
          <a:xfrm>
            <a:off x="1181100" y="2032635"/>
            <a:ext cx="438150" cy="43815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90638" y="2142173"/>
            <a:ext cx="219075" cy="219075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181100" y="277558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19499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0.92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相关系数</a:t>
            </a:r>
            <a:endParaRPr lang="en-US" sz="4800" dirty="0"/>
          </a:p>
        </p:txBody>
      </p:sp>
      <p:sp>
        <p:nvSpPr>
          <p:cNvPr id="8" name="Text 5"/>
          <p:cNvSpPr txBox="1"/>
          <p:nvPr/>
        </p:nvSpPr>
        <p:spPr>
          <a:xfrm>
            <a:off x="1181100" y="367093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绿地率与降温</a:t>
            </a:r>
            <a:endParaRPr lang="en-US" sz="1350" dirty="0"/>
          </a:p>
        </p:txBody>
      </p:sp>
      <p:sp>
        <p:nvSpPr>
          <p:cNvPr id="9" name="Text 6"/>
          <p:cNvSpPr txBox="1"/>
          <p:nvPr/>
        </p:nvSpPr>
        <p:spPr>
          <a:xfrm>
            <a:off x="1181100" y="401383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绿地覆盖率与地表温度的负相关程度。</a:t>
            </a:r>
            <a:endParaRPr lang="en-US" sz="1050" dirty="0"/>
          </a:p>
        </p:txBody>
      </p:sp>
      <p:sp>
        <p:nvSpPr>
          <p:cNvPr id="10" name="Shape 7"/>
          <p:cNvSpPr/>
          <p:nvPr/>
        </p:nvSpPr>
        <p:spPr>
          <a:xfrm>
            <a:off x="4445000" y="178498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DFE6F3"/>
          </a:solidFill>
          <a:ln/>
        </p:spPr>
      </p:sp>
      <p:sp>
        <p:nvSpPr>
          <p:cNvPr id="11" name="Shape 8"/>
          <p:cNvSpPr/>
          <p:nvPr/>
        </p:nvSpPr>
        <p:spPr>
          <a:xfrm>
            <a:off x="4711700" y="2032635"/>
            <a:ext cx="438150" cy="43815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21238" y="2142173"/>
            <a:ext cx="219075" cy="219075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4711700" y="277558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19499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5.6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℃</a:t>
            </a:r>
            <a:endParaRPr lang="en-US" sz="4800" dirty="0"/>
          </a:p>
        </p:txBody>
      </p:sp>
      <p:sp>
        <p:nvSpPr>
          <p:cNvPr id="14" name="Text 10"/>
          <p:cNvSpPr txBox="1"/>
          <p:nvPr/>
        </p:nvSpPr>
        <p:spPr>
          <a:xfrm>
            <a:off x="4711700" y="367093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最大温差</a:t>
            </a:r>
            <a:endParaRPr lang="en-US" sz="1350" dirty="0"/>
          </a:p>
        </p:txBody>
      </p:sp>
      <p:sp>
        <p:nvSpPr>
          <p:cNvPr id="15" name="Text 11"/>
          <p:cNvSpPr txBox="1"/>
          <p:nvPr/>
        </p:nvSpPr>
        <p:spPr>
          <a:xfrm>
            <a:off x="4711700" y="401383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研究区内不同下垫面的温差极值。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7975600" y="178498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DFE6F3"/>
          </a:solidFill>
          <a:ln/>
        </p:spPr>
      </p:sp>
      <p:sp>
        <p:nvSpPr>
          <p:cNvPr id="17" name="Shape 13"/>
          <p:cNvSpPr/>
          <p:nvPr/>
        </p:nvSpPr>
        <p:spPr>
          <a:xfrm>
            <a:off x="8242300" y="2032635"/>
            <a:ext cx="438150" cy="43815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1838" y="2142173"/>
            <a:ext cx="219075" cy="219075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8242300" y="277558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19499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36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个</a:t>
            </a:r>
            <a:endParaRPr lang="en-US" sz="4800" dirty="0"/>
          </a:p>
        </p:txBody>
      </p:sp>
      <p:sp>
        <p:nvSpPr>
          <p:cNvPr id="20" name="Text 15"/>
          <p:cNvSpPr txBox="1"/>
          <p:nvPr/>
        </p:nvSpPr>
        <p:spPr>
          <a:xfrm>
            <a:off x="8242300" y="367093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研究单元</a:t>
            </a:r>
            <a:endParaRPr lang="en-US" sz="1350" dirty="0"/>
          </a:p>
        </p:txBody>
      </p:sp>
      <p:sp>
        <p:nvSpPr>
          <p:cNvPr id="21" name="Text 16"/>
          <p:cNvSpPr txBox="1"/>
          <p:nvPr/>
        </p:nvSpPr>
        <p:spPr>
          <a:xfrm>
            <a:off x="8242300" y="401383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覆盖研究区的主要空间单元。</a:t>
            </a:r>
            <a:endParaRPr lang="en-US" sz="1050" dirty="0"/>
          </a:p>
        </p:txBody>
      </p:sp>
      <p:sp>
        <p:nvSpPr>
          <p:cNvPr id="22" name="Text 17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23" name="Text 18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15</a:t>
            </a:r>
            <a:endParaRPr lang="en-US" sz="1050" dirty="0"/>
          </a:p>
        </p:txBody>
      </p:sp>
      <p:sp>
        <p:nvSpPr>
          <p:cNvPr id="24" name="Shape 19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25" name="Shape 20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绿地连通性与降温幅度的关系</a:t>
            </a:r>
            <a:endParaRPr lang="en-US" sz="315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942975" y="1880235"/>
          <a:ext cx="1030605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15</a:t>
            </a:r>
            <a:endParaRPr lang="en-US" sz="1050" dirty="0"/>
          </a:p>
        </p:txBody>
      </p:sp>
      <p:sp>
        <p:nvSpPr>
          <p:cNvPr id="7" name="Text 4"/>
          <p:cNvSpPr txBox="1"/>
          <p:nvPr/>
        </p:nvSpPr>
        <p:spPr>
          <a:xfrm rot="-1800000">
            <a:off x="1771650" y="4204335"/>
            <a:ext cx="4329113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8" name="Text 5"/>
          <p:cNvSpPr txBox="1"/>
          <p:nvPr/>
        </p:nvSpPr>
        <p:spPr>
          <a:xfrm rot="-1800000">
            <a:off x="6100763" y="4204335"/>
            <a:ext cx="4329113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9" name="Shape 6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10" name="Shape 7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</a:t>
            </a:r>
            <a:endParaRPr lang="en-US" sz="315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3143250" y="1880235"/>
          <a:ext cx="590550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15</a:t>
            </a:r>
            <a:endParaRPr lang="en-US" sz="1050" dirty="0"/>
          </a:p>
        </p:txBody>
      </p:sp>
      <p:sp>
        <p:nvSpPr>
          <p:cNvPr id="7" name="Text 4"/>
          <p:cNvSpPr txBox="1"/>
          <p:nvPr/>
        </p:nvSpPr>
        <p:spPr>
          <a:xfrm rot="-1800000">
            <a:off x="3619500" y="4204335"/>
            <a:ext cx="4962525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8" name="Shape 5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9" name="Shape 6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</a:t>
            </a:r>
            <a:endParaRPr lang="en-US" sz="315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1809750" y="1880235"/>
          <a:ext cx="857250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15</a:t>
            </a:r>
            <a:endParaRPr lang="en-US" sz="1050" dirty="0"/>
          </a:p>
        </p:txBody>
      </p:sp>
      <p:sp>
        <p:nvSpPr>
          <p:cNvPr id="7" name="Text 4"/>
          <p:cNvSpPr txBox="1"/>
          <p:nvPr/>
        </p:nvSpPr>
        <p:spPr>
          <a:xfrm rot="-1800000">
            <a:off x="2495550" y="4204335"/>
            <a:ext cx="3600450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8" name="Text 5"/>
          <p:cNvSpPr txBox="1"/>
          <p:nvPr/>
        </p:nvSpPr>
        <p:spPr>
          <a:xfrm rot="-1800000">
            <a:off x="6096000" y="4204335"/>
            <a:ext cx="3600450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9" name="Shape 6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10" name="Shape 7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476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研究六个环节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914400" y="17811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DFE6F3"/>
          </a:solidFill>
          <a:ln/>
        </p:spPr>
      </p:sp>
      <p:sp>
        <p:nvSpPr>
          <p:cNvPr id="5" name="Shape 3"/>
          <p:cNvSpPr/>
          <p:nvPr/>
        </p:nvSpPr>
        <p:spPr>
          <a:xfrm>
            <a:off x="1162050" y="2009775"/>
            <a:ext cx="419100" cy="41910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66825" y="2114550"/>
            <a:ext cx="209550" cy="20955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162050" y="25622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提出问题</a:t>
            </a:r>
            <a:endParaRPr lang="en-US" sz="1425" dirty="0"/>
          </a:p>
        </p:txBody>
      </p:sp>
      <p:sp>
        <p:nvSpPr>
          <p:cNvPr id="8" name="Text 5"/>
          <p:cNvSpPr txBox="1"/>
          <p:nvPr/>
        </p:nvSpPr>
        <p:spPr>
          <a:xfrm>
            <a:off x="1162050" y="28860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从现象到可验证的假设。</a:t>
            </a:r>
            <a:endParaRPr lang="en-US" sz="1050" dirty="0"/>
          </a:p>
        </p:txBody>
      </p:sp>
      <p:sp>
        <p:nvSpPr>
          <p:cNvPr id="9" name="Shape 6"/>
          <p:cNvSpPr/>
          <p:nvPr/>
        </p:nvSpPr>
        <p:spPr>
          <a:xfrm>
            <a:off x="4445000" y="17811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DFE6F3"/>
          </a:solidFill>
          <a:ln/>
        </p:spPr>
      </p:sp>
      <p:sp>
        <p:nvSpPr>
          <p:cNvPr id="10" name="Shape 7"/>
          <p:cNvSpPr/>
          <p:nvPr/>
        </p:nvSpPr>
        <p:spPr>
          <a:xfrm>
            <a:off x="4692650" y="2009775"/>
            <a:ext cx="419100" cy="41910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97425" y="2114550"/>
            <a:ext cx="209550" cy="209550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4692650" y="25622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获取数据</a:t>
            </a:r>
            <a:endParaRPr lang="en-US" sz="1425" dirty="0"/>
          </a:p>
        </p:txBody>
      </p:sp>
      <p:sp>
        <p:nvSpPr>
          <p:cNvPr id="13" name="Text 9"/>
          <p:cNvSpPr txBox="1"/>
          <p:nvPr/>
        </p:nvSpPr>
        <p:spPr>
          <a:xfrm>
            <a:off x="4692650" y="28860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多源数据交叉使用。</a:t>
            </a:r>
            <a:endParaRPr lang="en-US" sz="1050" dirty="0"/>
          </a:p>
        </p:txBody>
      </p:sp>
      <p:sp>
        <p:nvSpPr>
          <p:cNvPr id="14" name="Shape 10"/>
          <p:cNvSpPr/>
          <p:nvPr/>
        </p:nvSpPr>
        <p:spPr>
          <a:xfrm>
            <a:off x="7975600" y="17811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DFE6F3"/>
          </a:solidFill>
          <a:ln/>
        </p:spPr>
      </p:sp>
      <p:sp>
        <p:nvSpPr>
          <p:cNvPr id="15" name="Shape 11"/>
          <p:cNvSpPr/>
          <p:nvPr/>
        </p:nvSpPr>
        <p:spPr>
          <a:xfrm>
            <a:off x="8223250" y="2009775"/>
            <a:ext cx="419100" cy="41910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28025" y="2114550"/>
            <a:ext cx="209550" cy="209550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8223250" y="25622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空间分析</a:t>
            </a:r>
            <a:endParaRPr lang="en-US" sz="1425" dirty="0"/>
          </a:p>
        </p:txBody>
      </p:sp>
      <p:sp>
        <p:nvSpPr>
          <p:cNvPr id="18" name="Text 13"/>
          <p:cNvSpPr txBox="1"/>
          <p:nvPr/>
        </p:nvSpPr>
        <p:spPr>
          <a:xfrm>
            <a:off x="8223250" y="28860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分区量化格局与温度。</a:t>
            </a:r>
            <a:endParaRPr lang="en-US" sz="1050" dirty="0"/>
          </a:p>
        </p:txBody>
      </p:sp>
      <p:sp>
        <p:nvSpPr>
          <p:cNvPr id="19" name="Shape 14"/>
          <p:cNvSpPr/>
          <p:nvPr/>
        </p:nvSpPr>
        <p:spPr>
          <a:xfrm>
            <a:off x="914400" y="41433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DFE6F3"/>
          </a:solidFill>
          <a:ln/>
        </p:spPr>
      </p:sp>
      <p:sp>
        <p:nvSpPr>
          <p:cNvPr id="20" name="Shape 15"/>
          <p:cNvSpPr/>
          <p:nvPr/>
        </p:nvSpPr>
        <p:spPr>
          <a:xfrm>
            <a:off x="1162050" y="4371975"/>
            <a:ext cx="419100" cy="41910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21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66825" y="4476750"/>
            <a:ext cx="209550" cy="209550"/>
          </a:xfrm>
          <a:prstGeom prst="rect">
            <a:avLst/>
          </a:prstGeom>
        </p:spPr>
      </p:pic>
      <p:sp>
        <p:nvSpPr>
          <p:cNvPr id="22" name="Text 16"/>
          <p:cNvSpPr txBox="1"/>
          <p:nvPr/>
        </p:nvSpPr>
        <p:spPr>
          <a:xfrm>
            <a:off x="1162050" y="49244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统计检验</a:t>
            </a:r>
            <a:endParaRPr lang="en-US" sz="1425" dirty="0"/>
          </a:p>
        </p:txBody>
      </p:sp>
      <p:sp>
        <p:nvSpPr>
          <p:cNvPr id="23" name="Text 17"/>
          <p:cNvSpPr txBox="1"/>
          <p:nvPr/>
        </p:nvSpPr>
        <p:spPr>
          <a:xfrm>
            <a:off x="1162050" y="52482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验证关系的显著性。</a:t>
            </a:r>
            <a:endParaRPr lang="en-US" sz="1050" dirty="0"/>
          </a:p>
        </p:txBody>
      </p:sp>
      <p:sp>
        <p:nvSpPr>
          <p:cNvPr id="24" name="Shape 18"/>
          <p:cNvSpPr/>
          <p:nvPr/>
        </p:nvSpPr>
        <p:spPr>
          <a:xfrm>
            <a:off x="4445000" y="41433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DFE6F3"/>
          </a:solidFill>
          <a:ln/>
        </p:spPr>
      </p:sp>
      <p:sp>
        <p:nvSpPr>
          <p:cNvPr id="25" name="Shape 19"/>
          <p:cNvSpPr/>
          <p:nvPr/>
        </p:nvSpPr>
        <p:spPr>
          <a:xfrm>
            <a:off x="4692650" y="4371975"/>
            <a:ext cx="419100" cy="41910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26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97425" y="4476750"/>
            <a:ext cx="209550" cy="209550"/>
          </a:xfrm>
          <a:prstGeom prst="rect">
            <a:avLst/>
          </a:prstGeom>
        </p:spPr>
      </p:pic>
      <p:sp>
        <p:nvSpPr>
          <p:cNvPr id="27" name="Text 20"/>
          <p:cNvSpPr txBox="1"/>
          <p:nvPr/>
        </p:nvSpPr>
        <p:spPr>
          <a:xfrm>
            <a:off x="4692650" y="49244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提炼结论</a:t>
            </a:r>
            <a:endParaRPr lang="en-US" sz="1425" dirty="0"/>
          </a:p>
        </p:txBody>
      </p:sp>
      <p:sp>
        <p:nvSpPr>
          <p:cNvPr id="28" name="Text 21"/>
          <p:cNvSpPr txBox="1"/>
          <p:nvPr/>
        </p:nvSpPr>
        <p:spPr>
          <a:xfrm>
            <a:off x="4692650" y="52482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从结果回到研究问题。</a:t>
            </a:r>
            <a:endParaRPr lang="en-US" sz="1050" dirty="0"/>
          </a:p>
        </p:txBody>
      </p:sp>
      <p:sp>
        <p:nvSpPr>
          <p:cNvPr id="29" name="Shape 22"/>
          <p:cNvSpPr/>
          <p:nvPr/>
        </p:nvSpPr>
        <p:spPr>
          <a:xfrm>
            <a:off x="7975600" y="41433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DFE6F3"/>
          </a:solidFill>
          <a:ln/>
        </p:spPr>
      </p:sp>
      <p:sp>
        <p:nvSpPr>
          <p:cNvPr id="30" name="Shape 23"/>
          <p:cNvSpPr/>
          <p:nvPr/>
        </p:nvSpPr>
        <p:spPr>
          <a:xfrm>
            <a:off x="8223250" y="4371975"/>
            <a:ext cx="419100" cy="41910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31" name="Image 5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328025" y="4476750"/>
            <a:ext cx="209550" cy="209550"/>
          </a:xfrm>
          <a:prstGeom prst="rect">
            <a:avLst/>
          </a:prstGeom>
        </p:spPr>
      </p:pic>
      <p:sp>
        <p:nvSpPr>
          <p:cNvPr id="32" name="Text 24"/>
          <p:cNvSpPr txBox="1"/>
          <p:nvPr/>
        </p:nvSpPr>
        <p:spPr>
          <a:xfrm>
            <a:off x="8223250" y="49244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讨论局限</a:t>
            </a:r>
            <a:endParaRPr lang="en-US" sz="1425" dirty="0"/>
          </a:p>
        </p:txBody>
      </p:sp>
      <p:sp>
        <p:nvSpPr>
          <p:cNvPr id="33" name="Text 25"/>
          <p:cNvSpPr txBox="1"/>
          <p:nvPr/>
        </p:nvSpPr>
        <p:spPr>
          <a:xfrm>
            <a:off x="8223250" y="52482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如实说明边界与不足。</a:t>
            </a:r>
            <a:endParaRPr lang="en-US" sz="1050" dirty="0"/>
          </a:p>
        </p:txBody>
      </p:sp>
      <p:sp>
        <p:nvSpPr>
          <p:cNvPr id="34" name="Text 26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35" name="Text 27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15</a:t>
            </a:r>
            <a:endParaRPr lang="en-US" sz="1050" dirty="0"/>
          </a:p>
        </p:txBody>
      </p:sp>
      <p:sp>
        <p:nvSpPr>
          <p:cNvPr id="36" name="Shape 28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37" name="Shape 29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研究的三个边界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时间尺度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结论基于研究时段，外推需谨慎。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空间范围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样本区域之外不宜直接套用。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变量控制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仍有未纳入的因素待后续研究。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56BD9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Text 12"/>
          <p:cNvSpPr txBox="1"/>
          <p:nvPr/>
        </p:nvSpPr>
        <p:spPr>
          <a:xfrm>
            <a:off x="914400" y="6496050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975" dirty="0"/>
          </a:p>
        </p:txBody>
      </p:sp>
      <p:sp>
        <p:nvSpPr>
          <p:cNvPr id="16" name="Text 13"/>
          <p:cNvSpPr txBox="1"/>
          <p:nvPr/>
        </p:nvSpPr>
        <p:spPr>
          <a:xfrm>
            <a:off x="5562600" y="649605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15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Text 15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Shape 17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产品与服务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842135"/>
            <a:ext cx="4000500" cy="4095750"/>
          </a:xfrm>
          <a:prstGeom prst="roundRect">
            <a:avLst>
              <a:gd name="adj" fmla="val 3810"/>
            </a:avLst>
          </a:prstGeom>
          <a:solidFill>
            <a:srgbClr val="DFE6F3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1842135"/>
            <a:ext cx="4000500" cy="571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Shape 4"/>
          <p:cNvSpPr/>
          <p:nvPr/>
        </p:nvSpPr>
        <p:spPr>
          <a:xfrm>
            <a:off x="2457450" y="3147060"/>
            <a:ext cx="914400" cy="914400"/>
          </a:xfrm>
          <a:prstGeom prst="ellipse">
            <a:avLst/>
          </a:prstGeom>
          <a:solidFill>
            <a:srgbClr val="256BD9">
              <a:alpha val="16000"/>
            </a:srgbClr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86050" y="3375660"/>
            <a:ext cx="457200" cy="457200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914400" y="5309235"/>
            <a:ext cx="40005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毕业答辩 解决方案</a:t>
            </a:r>
            <a:endParaRPr lang="en-US" sz="1500" dirty="0"/>
          </a:p>
        </p:txBody>
      </p:sp>
      <p:sp>
        <p:nvSpPr>
          <p:cNvPr id="9" name="Shape 6"/>
          <p:cNvSpPr/>
          <p:nvPr/>
        </p:nvSpPr>
        <p:spPr>
          <a:xfrm>
            <a:off x="5372100" y="184213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EEF3FC"/>
          </a:solidFill>
          <a:ln w="9525">
            <a:solidFill>
              <a:srgbClr val="D1DBEB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5372100" y="1842135"/>
            <a:ext cx="57150" cy="12509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11" name="Shape 8"/>
          <p:cNvSpPr/>
          <p:nvPr/>
        </p:nvSpPr>
        <p:spPr>
          <a:xfrm>
            <a:off x="5600700" y="2248535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10237" y="2358072"/>
            <a:ext cx="219075" cy="219075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6210300" y="201358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研究缘起</a:t>
            </a:r>
            <a:endParaRPr lang="en-US" sz="1425" dirty="0"/>
          </a:p>
        </p:txBody>
      </p:sp>
      <p:sp>
        <p:nvSpPr>
          <p:cNvPr id="14" name="Text 10"/>
          <p:cNvSpPr txBox="1"/>
          <p:nvPr/>
        </p:nvSpPr>
        <p:spPr>
          <a:xfrm>
            <a:off x="6210300" y="231838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围绕「毕业答辩」场景的关键能力，帮助更快落地。</a:t>
            </a:r>
            <a:endParaRPr lang="en-US" sz="1050" dirty="0"/>
          </a:p>
        </p:txBody>
      </p:sp>
      <p:sp>
        <p:nvSpPr>
          <p:cNvPr id="15" name="Shape 11"/>
          <p:cNvSpPr/>
          <p:nvPr/>
        </p:nvSpPr>
        <p:spPr>
          <a:xfrm>
            <a:off x="5372100" y="326453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EEF3FC"/>
          </a:solidFill>
          <a:ln w="9525">
            <a:solidFill>
              <a:srgbClr val="D1DBEB"/>
            </a:solidFill>
            <a:prstDash val="solid"/>
          </a:ln>
        </p:spPr>
      </p:sp>
      <p:sp>
        <p:nvSpPr>
          <p:cNvPr id="16" name="Shape 12"/>
          <p:cNvSpPr/>
          <p:nvPr/>
        </p:nvSpPr>
        <p:spPr>
          <a:xfrm>
            <a:off x="5372100" y="3264535"/>
            <a:ext cx="57150" cy="12509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17" name="Shape 13"/>
          <p:cNvSpPr/>
          <p:nvPr/>
        </p:nvSpPr>
        <p:spPr>
          <a:xfrm>
            <a:off x="5600700" y="3670935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10237" y="3780473"/>
            <a:ext cx="219075" cy="219075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6210300" y="343598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数据与方法</a:t>
            </a:r>
            <a:endParaRPr lang="en-US" sz="1425" dirty="0"/>
          </a:p>
        </p:txBody>
      </p:sp>
      <p:sp>
        <p:nvSpPr>
          <p:cNvPr id="20" name="Text 15"/>
          <p:cNvSpPr txBox="1"/>
          <p:nvPr/>
        </p:nvSpPr>
        <p:spPr>
          <a:xfrm>
            <a:off x="6210300" y="374078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围绕「毕业答辩」场景的关键能力，帮助更快落地。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5372100" y="468693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EEF3FC"/>
          </a:solidFill>
          <a:ln w="9525">
            <a:solidFill>
              <a:srgbClr val="D1DBEB"/>
            </a:solidFill>
            <a:prstDash val="solid"/>
          </a:ln>
        </p:spPr>
      </p:sp>
      <p:sp>
        <p:nvSpPr>
          <p:cNvPr id="22" name="Shape 17"/>
          <p:cNvSpPr/>
          <p:nvPr/>
        </p:nvSpPr>
        <p:spPr>
          <a:xfrm>
            <a:off x="5372100" y="4686935"/>
            <a:ext cx="57150" cy="12509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23" name="Shape 18"/>
          <p:cNvSpPr/>
          <p:nvPr/>
        </p:nvSpPr>
        <p:spPr>
          <a:xfrm>
            <a:off x="5600700" y="5093335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24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10237" y="5202873"/>
            <a:ext cx="219075" cy="219075"/>
          </a:xfrm>
          <a:prstGeom prst="rect">
            <a:avLst/>
          </a:prstGeom>
        </p:spPr>
      </p:pic>
      <p:sp>
        <p:nvSpPr>
          <p:cNvPr id="25" name="Text 19"/>
          <p:cNvSpPr txBox="1"/>
          <p:nvPr/>
        </p:nvSpPr>
        <p:spPr>
          <a:xfrm>
            <a:off x="6210300" y="485838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主要发现</a:t>
            </a:r>
            <a:endParaRPr lang="en-US" sz="1425" dirty="0"/>
          </a:p>
        </p:txBody>
      </p:sp>
      <p:sp>
        <p:nvSpPr>
          <p:cNvPr id="26" name="Text 20"/>
          <p:cNvSpPr txBox="1"/>
          <p:nvPr/>
        </p:nvSpPr>
        <p:spPr>
          <a:xfrm>
            <a:off x="6210300" y="516318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围绕「毕业答辩」场景的关键能力，帮助更快落地。</a:t>
            </a:r>
            <a:endParaRPr lang="en-US" sz="1050" dirty="0"/>
          </a:p>
        </p:txBody>
      </p:sp>
      <p:sp>
        <p:nvSpPr>
          <p:cNvPr id="27" name="Text 21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28" name="Text 22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15</a:t>
            </a:r>
            <a:endParaRPr lang="en-US" sz="1050" dirty="0"/>
          </a:p>
        </p:txBody>
      </p:sp>
      <p:sp>
        <p:nvSpPr>
          <p:cNvPr id="29" name="Shape 23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30" name="Shape 24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内容分类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88023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FE6F3"/>
          </a:solidFill>
          <a:ln/>
        </p:spPr>
      </p:sp>
      <p:sp>
        <p:nvSpPr>
          <p:cNvPr id="5" name="Shape 3"/>
          <p:cNvSpPr/>
          <p:nvPr/>
        </p:nvSpPr>
        <p:spPr>
          <a:xfrm>
            <a:off x="1845469" y="2204085"/>
            <a:ext cx="571500" cy="571500"/>
          </a:xfrm>
          <a:prstGeom prst="ellipse">
            <a:avLst/>
          </a:prstGeom>
          <a:solidFill>
            <a:srgbClr val="256BD9">
              <a:alpha val="16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988344" y="2346960"/>
            <a:ext cx="285750" cy="28575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066800" y="294703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研究缘起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1066800" y="330898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项</a:t>
            </a:r>
            <a:endParaRPr lang="en-US" sz="1125" dirty="0"/>
          </a:p>
        </p:txBody>
      </p:sp>
      <p:sp>
        <p:nvSpPr>
          <p:cNvPr id="9" name="Text 6"/>
          <p:cNvSpPr txBox="1"/>
          <p:nvPr/>
        </p:nvSpPr>
        <p:spPr>
          <a:xfrm>
            <a:off x="1104900" y="365188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按主题归类的要点集合</a:t>
            </a:r>
            <a:endParaRPr lang="en-US" sz="1050" dirty="0"/>
          </a:p>
        </p:txBody>
      </p:sp>
      <p:sp>
        <p:nvSpPr>
          <p:cNvPr id="10" name="Shape 7"/>
          <p:cNvSpPr/>
          <p:nvPr/>
        </p:nvSpPr>
        <p:spPr>
          <a:xfrm>
            <a:off x="3557588" y="188023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FE6F3"/>
          </a:solidFill>
          <a:ln/>
        </p:spPr>
      </p:sp>
      <p:sp>
        <p:nvSpPr>
          <p:cNvPr id="11" name="Shape 8"/>
          <p:cNvSpPr/>
          <p:nvPr/>
        </p:nvSpPr>
        <p:spPr>
          <a:xfrm>
            <a:off x="4488656" y="2204085"/>
            <a:ext cx="571500" cy="571500"/>
          </a:xfrm>
          <a:prstGeom prst="ellipse">
            <a:avLst/>
          </a:prstGeom>
          <a:solidFill>
            <a:srgbClr val="975F12">
              <a:alpha val="16000"/>
            </a:srgbClr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31531" y="2346960"/>
            <a:ext cx="285750" cy="285750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3709987" y="294703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数据与方法</a:t>
            </a:r>
            <a:endParaRPr lang="en-US" sz="1500" dirty="0"/>
          </a:p>
        </p:txBody>
      </p:sp>
      <p:sp>
        <p:nvSpPr>
          <p:cNvPr id="14" name="Text 10"/>
          <p:cNvSpPr txBox="1"/>
          <p:nvPr/>
        </p:nvSpPr>
        <p:spPr>
          <a:xfrm>
            <a:off x="3709987" y="330898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975F1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 项</a:t>
            </a:r>
            <a:endParaRPr lang="en-US" sz="1125" dirty="0"/>
          </a:p>
        </p:txBody>
      </p:sp>
      <p:sp>
        <p:nvSpPr>
          <p:cNvPr id="15" name="Text 11"/>
          <p:cNvSpPr txBox="1"/>
          <p:nvPr/>
        </p:nvSpPr>
        <p:spPr>
          <a:xfrm>
            <a:off x="3748087" y="365188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按主题归类的要点集合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6200775" y="188023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FE6F3"/>
          </a:solidFill>
          <a:ln/>
        </p:spPr>
      </p:sp>
      <p:sp>
        <p:nvSpPr>
          <p:cNvPr id="17" name="Shape 13"/>
          <p:cNvSpPr/>
          <p:nvPr/>
        </p:nvSpPr>
        <p:spPr>
          <a:xfrm>
            <a:off x="7131844" y="2204085"/>
            <a:ext cx="571500" cy="571500"/>
          </a:xfrm>
          <a:prstGeom prst="ellipse">
            <a:avLst/>
          </a:prstGeom>
          <a:solidFill>
            <a:srgbClr val="194993">
              <a:alpha val="16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74719" y="2346960"/>
            <a:ext cx="285750" cy="285750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6353175" y="294703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主要发现</a:t>
            </a:r>
            <a:endParaRPr lang="en-US" sz="1500" dirty="0"/>
          </a:p>
        </p:txBody>
      </p:sp>
      <p:sp>
        <p:nvSpPr>
          <p:cNvPr id="20" name="Text 15"/>
          <p:cNvSpPr txBox="1"/>
          <p:nvPr/>
        </p:nvSpPr>
        <p:spPr>
          <a:xfrm>
            <a:off x="6353175" y="330898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19499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24 项</a:t>
            </a:r>
            <a:endParaRPr lang="en-US" sz="1125" dirty="0"/>
          </a:p>
        </p:txBody>
      </p:sp>
      <p:sp>
        <p:nvSpPr>
          <p:cNvPr id="21" name="Text 16"/>
          <p:cNvSpPr txBox="1"/>
          <p:nvPr/>
        </p:nvSpPr>
        <p:spPr>
          <a:xfrm>
            <a:off x="6391275" y="365188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按主题归类的要点集合</a:t>
            </a:r>
            <a:endParaRPr lang="en-US" sz="1050" dirty="0"/>
          </a:p>
        </p:txBody>
      </p:sp>
      <p:sp>
        <p:nvSpPr>
          <p:cNvPr id="22" name="Shape 17"/>
          <p:cNvSpPr/>
          <p:nvPr/>
        </p:nvSpPr>
        <p:spPr>
          <a:xfrm>
            <a:off x="8843963" y="188023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FE6F3"/>
          </a:solidFill>
          <a:ln/>
        </p:spPr>
      </p:sp>
      <p:sp>
        <p:nvSpPr>
          <p:cNvPr id="23" name="Shape 18"/>
          <p:cNvSpPr/>
          <p:nvPr/>
        </p:nvSpPr>
        <p:spPr>
          <a:xfrm>
            <a:off x="9775031" y="2204085"/>
            <a:ext cx="571500" cy="571500"/>
          </a:xfrm>
          <a:prstGeom prst="ellipse">
            <a:avLst/>
          </a:prstGeom>
          <a:solidFill>
            <a:srgbClr val="256BD9">
              <a:alpha val="16000"/>
            </a:srgbClr>
          </a:solidFill>
          <a:ln/>
        </p:spPr>
      </p:sp>
      <p:pic>
        <p:nvPicPr>
          <p:cNvPr id="24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917906" y="2346960"/>
            <a:ext cx="285750" cy="285750"/>
          </a:xfrm>
          <a:prstGeom prst="rect">
            <a:avLst/>
          </a:prstGeom>
        </p:spPr>
      </p:pic>
      <p:sp>
        <p:nvSpPr>
          <p:cNvPr id="25" name="Text 19"/>
          <p:cNvSpPr txBox="1"/>
          <p:nvPr/>
        </p:nvSpPr>
        <p:spPr>
          <a:xfrm>
            <a:off x="8996363" y="294703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结论与不足</a:t>
            </a:r>
            <a:endParaRPr lang="en-US" sz="1500" dirty="0"/>
          </a:p>
        </p:txBody>
      </p:sp>
      <p:sp>
        <p:nvSpPr>
          <p:cNvPr id="26" name="Text 20"/>
          <p:cNvSpPr txBox="1"/>
          <p:nvPr/>
        </p:nvSpPr>
        <p:spPr>
          <a:xfrm>
            <a:off x="8996363" y="330898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30 项</a:t>
            </a:r>
            <a:endParaRPr lang="en-US" sz="1125" dirty="0"/>
          </a:p>
        </p:txBody>
      </p:sp>
      <p:sp>
        <p:nvSpPr>
          <p:cNvPr id="27" name="Text 21"/>
          <p:cNvSpPr txBox="1"/>
          <p:nvPr/>
        </p:nvSpPr>
        <p:spPr>
          <a:xfrm>
            <a:off x="9034462" y="365188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按主题归类的要点集合</a:t>
            </a:r>
            <a:endParaRPr lang="en-US" sz="1050" dirty="0"/>
          </a:p>
        </p:txBody>
      </p:sp>
      <p:sp>
        <p:nvSpPr>
          <p:cNvPr id="28" name="Text 22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29" name="Text 23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15</a:t>
            </a:r>
            <a:endParaRPr lang="en-US" sz="1050" dirty="0"/>
          </a:p>
        </p:txBody>
      </p:sp>
      <p:sp>
        <p:nvSpPr>
          <p:cNvPr id="30" name="Shape 24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31" name="Shape 25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42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研究缘起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B9BDC5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数据与方法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B9BDC5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主要发现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B9BDC5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结论与不足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256BD9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42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B9BDC5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5700" b="1" spc="456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5700" dirty="0"/>
          </a:p>
        </p:txBody>
      </p:sp>
      <p:sp>
        <p:nvSpPr>
          <p:cNvPr id="4" name="Shape 2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9DBCEE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请各位老师批评指正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2026-10-17T00:10:07Z</dcterms:created>
  <dcterms:modified xsi:type="dcterms:W3CDTF">2026-10-17T00:10:07Z</dcterms:modified>
</cp:coreProperties>
</file>