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charts/chart79.xml" ContentType="application/vnd.openxmlformats-officedocument.drawingml.chart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charts/chart80.xml" ContentType="application/vnd.openxmlformats-officedocument.drawingml.chart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charts/chart81.xml" ContentType="application/vnd.openxmlformats-officedocument.drawingml.chart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/Relationships>
</file>

<file path=ppt/charts/_rels/chart79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79.xlsx"/></Relationships>
</file>

<file path=ppt/charts/_rels/chart80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80.xlsx"/></Relationships>
</file>

<file path=ppt/charts/_rels/chart8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81.xlsx"/></Relationships>
</file>

<file path=ppt/charts/chart7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各业务线收入贡献</c:v>
                </c:pt>
              </c:strCache>
            </c:strRef>
          </c:tx>
          <c:spPr>
            <a:solidFill>
              <a:srgbClr val="1A4EA0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75" u="none">
                    <a:solidFill>
                      <a:srgbClr val="123B7A"/>
                    </a:solidFill>
                    <a:latin typeface="微软雅黑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1A4EA0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1F5CBB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rgbClr val="256BD9"/>
              </a:solidFill>
              <a:effectLst/>
            </c:spPr>
          </c:dPt>
          <c:dPt>
            <c:idx val="3"/>
            <c:invertIfNegative val="0"/>
            <c:bubble3D val="0"/>
            <c:spPr>
              <a:solidFill>
                <a:srgbClr val="79A4E8"/>
              </a:solidFill>
              <a:effectLst/>
            </c:spPr>
          </c:dPt>
          <c:cat>
            <c:multiLvlStrRef>
              <c:f>Sheet1!$A$2:$A$5</c:f>
              <c:multiLvlStrCache>
                <c:ptCount val="4"/>
                <c:lvl>
                  <c:pt idx="0">
                    <c:v>住宅销售</c:v>
                  </c:pt>
                  <c:pt idx="1">
                    <c:v>商业运营</c:v>
                  </c:pt>
                  <c:pt idx="2">
                    <c:v>物业管理</c:v>
                  </c:pt>
                  <c:pt idx="3">
                    <c:v>金融服务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42</c:v>
                </c:pt>
                <c:pt idx="1">
                  <c:v>26</c:v>
                </c:pt>
                <c:pt idx="2">
                  <c:v>18</c:v>
                </c:pt>
                <c:pt idx="3">
                  <c:v>14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75" u="none">
                  <a:solidFill>
                    <a:srgbClr val="123B7A"/>
                  </a:solidFill>
                  <a:latin typeface="微软雅黑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55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123B7A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b"/>
        <c:majorGridlines>
          <c:spPr>
            <a:ln w="12700" cap="flat">
              <a:solidFill>
                <a:srgbClr val="D1DBEB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406295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EEF3FC"/>
        </a:solidFill>
        <a:ln w="12700" cap="flat">
          <a:solidFill>
            <a:srgbClr val="EEF3FC"/>
          </a:solidFill>
        </a:ln>
        <a:effectLst/>
      </c:spPr>
    </c:plotArea>
    <c:plotVisOnly val="1"/>
    <c:dispBlanksAs val="span"/>
  </c:chart>
  <c:spPr>
    <a:solidFill>
      <a:srgbClr val="EEF3FC"/>
    </a:solidFill>
    <a:ln>
      <a:noFill/>
    </a:ln>
    <a:effectLst/>
  </c:spPr>
  <c:externalData r:id="rId1">
    <c:autoUpdate val="0"/>
  </c:externalData>
</c:chartSpace>
</file>

<file path=ppt/charts/chart8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1A4EA0"/>
              </a:solidFill>
              <a:effectLst/>
            </c:spPr>
          </c:dPt>
          <c:dPt>
            <c:idx val="1"/>
            <c:bubble3D val="0"/>
            <c:spPr>
              <a:solidFill>
                <a:srgbClr val="1F5CBB"/>
              </a:solidFill>
              <a:effectLst/>
            </c:spPr>
          </c:dPt>
          <c:dPt>
            <c:idx val="2"/>
            <c:bubble3D val="0"/>
            <c:spPr>
              <a:solidFill>
                <a:srgbClr val="256BD9"/>
              </a:solidFill>
              <a:effectLst/>
            </c:spPr>
          </c:dPt>
          <c:dPt>
            <c:idx val="3"/>
            <c:bubble3D val="0"/>
            <c:spPr>
              <a:solidFill>
                <a:srgbClr val="79A4E8"/>
              </a:solidFill>
              <a:effectLst/>
            </c:spPr>
          </c:dPt>
          <c:dLbls>
            <c:dLbl>
              <c:idx val="0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EEF3FC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EEF3FC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EEF3FC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3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EEF3FC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numFmt formatCode="0%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Sheet1!$A$2:$A$5</c:f>
              <c:strCache>
                <c:ptCount val="4"/>
                <c:pt idx="0">
                  <c:v>住宅销售</c:v>
                </c:pt>
                <c:pt idx="1">
                  <c:v>商业运营</c:v>
                </c:pt>
                <c:pt idx="2">
                  <c:v>物业管理</c:v>
                </c:pt>
                <c:pt idx="3">
                  <c:v>金融服务</c:v>
                </c:pt>
              </c:strCache>
            </c:strRef>
          </c:cat>
          <c:val>
            <c:numRef>
              <c:f>Sheet1!$B$2:$B$5</c:f>
              <c:numCache>
                <c:ptCount val="4"/>
                <c:pt idx="0">
                  <c:v>42</c:v>
                </c:pt>
                <c:pt idx="1">
                  <c:v>26</c:v>
                </c:pt>
                <c:pt idx="2">
                  <c:v>18</c:v>
                </c:pt>
                <c:pt idx="3">
                  <c:v>14</c:v>
                </c:pt>
              </c:numCache>
            </c:numRef>
          </c:val>
        </c:ser>
        <c:firstSliceAng val="0"/>
        <c:holeSize val="50"/>
      </c:doughnutChart>
      <c:spPr>
        <a:solidFill>
          <a:srgbClr val="EEF3FC"/>
        </a:solidFill>
        <a:ln w="12700" cap="flat">
          <a:solidFill>
            <a:srgbClr val="EEF3FC"/>
          </a:solidFill>
        </a:ln>
        <a:effectLst/>
      </c:spPr>
    </c:plotArea>
    <c:legend>
      <c:legendPos val="r"/>
      <c:overlay val="0"/>
      <c:txPr>
        <a:bodyPr/>
        <a:lstStyle/>
        <a:p>
          <a:pPr>
            <a:defRPr sz="825">
              <a:solidFill>
                <a:srgbClr val="123B7A"/>
              </a:solidFill>
              <a:latin typeface="微软雅黑"/>
              <a:cs typeface="微软雅黑"/>
            </a:defRPr>
          </a:pPr>
          <a:endParaRPr lang="en-US"/>
        </a:p>
      </c:txPr>
    </c:legend>
    <c:plotVisOnly val="1"/>
    <c:dispBlanksAs val="span"/>
  </c:chart>
  <c:spPr>
    <a:solidFill>
      <a:srgbClr val="EEF3FC"/>
    </a:solidFill>
    <a:ln>
      <a:noFill/>
    </a:ln>
    <a:effectLst/>
  </c:spPr>
  <c:externalData r:id="rId1">
    <c:autoUpdate val="0"/>
  </c:externalData>
</c:chartSpace>
</file>

<file path=ppt/charts/chart8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趋势</c:v>
                </c:pt>
              </c:strCache>
            </c:strRef>
          </c:tx>
          <c:spPr>
            <a:solidFill>
              <a:srgbClr val="1A4EA0"/>
            </a:solidFill>
            <a:ln w="25400" cap="flat">
              <a:solidFill>
                <a:srgbClr val="1A4EA0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123B7A"/>
                    </a:solidFill>
                    <a:latin typeface="微软雅黑"/>
                  </a:defRPr>
                </a:pPr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8"/>
            <c:spPr>
              <a:solidFill>
                <a:srgbClr val="1A4EA0"/>
              </a:solidFill>
              <a:ln w="9525" cap="flat">
                <a:solidFill>
                  <a:srgbClr val="1A4EA0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Sheet1!$A$2:$A$5</c:f>
              <c:multiLvlStrCache>
                <c:ptCount val="4"/>
                <c:lvl>
                  <c:pt idx="0">
                    <c:v>住宅销售</c:v>
                  </c:pt>
                  <c:pt idx="1">
                    <c:v>商业运营</c:v>
                  </c:pt>
                  <c:pt idx="2">
                    <c:v>物业管理</c:v>
                  </c:pt>
                  <c:pt idx="3">
                    <c:v>金融服务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42</c:v>
                </c:pt>
                <c:pt idx="1">
                  <c:v>26</c:v>
                </c:pt>
                <c:pt idx="2">
                  <c:v>18</c:v>
                </c:pt>
                <c:pt idx="3">
                  <c:v>14</c:v>
                </c:pt>
              </c:numCache>
            </c:numRef>
          </c:val>
          <c:smooth val="0"/>
        </c:ser>
        <c:dLbls>
          <c:numFmt formatCode="#,##0" sourceLinked="0"/>
          <c:txPr>
            <a:bodyPr/>
            <a:lstStyle/>
            <a:p>
              <a:pPr>
                <a:defRPr b="0" i="0" strike="noStrike" sz="900" u="none">
                  <a:solidFill>
                    <a:srgbClr val="123B7A"/>
                  </a:solidFill>
                  <a:latin typeface="微软雅黑"/>
                </a:defRPr>
              </a:pPr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123B7A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D1DBEB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406295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EEF3FC"/>
        </a:solidFill>
        <a:ln w="12700" cap="flat">
          <a:solidFill>
            <a:srgbClr val="EEF3FC"/>
          </a:solidFill>
        </a:ln>
        <a:effectLst/>
      </c:spPr>
    </c:plotArea>
    <c:plotVisOnly val="1"/>
    <c:dispBlanksAs val="span"/>
  </c:chart>
  <c:spPr>
    <a:solidFill>
      <a:srgbClr val="EEF3FC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79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80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81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svg"/><Relationship Id="rId3" Type="http://schemas.openxmlformats.org/officeDocument/2006/relationships/image" Target="../media/image-9-3.png"/><Relationship Id="rId4" Type="http://schemas.openxmlformats.org/officeDocument/2006/relationships/image" Target="../media/image-9-4.svg"/><Relationship Id="rId5" Type="http://schemas.openxmlformats.org/officeDocument/2006/relationships/image" Target="../media/image-9-5.png"/><Relationship Id="rId6" Type="http://schemas.openxmlformats.org/officeDocument/2006/relationships/image" Target="../media/image-9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svg"/><Relationship Id="rId3" Type="http://schemas.openxmlformats.org/officeDocument/2006/relationships/image" Target="../media/image-10-3.png"/><Relationship Id="rId4" Type="http://schemas.openxmlformats.org/officeDocument/2006/relationships/image" Target="../media/image-10-4.svg"/><Relationship Id="rId5" Type="http://schemas.openxmlformats.org/officeDocument/2006/relationships/image" Target="../media/image-10-5.png"/><Relationship Id="rId6" Type="http://schemas.openxmlformats.org/officeDocument/2006/relationships/image" Target="../media/image-10-6.svg"/><Relationship Id="rId7" Type="http://schemas.openxmlformats.org/officeDocument/2006/relationships/image" Target="../media/image-10-7.png"/><Relationship Id="rId8" Type="http://schemas.openxmlformats.org/officeDocument/2006/relationships/image" Target="../media/image-10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svg"/><Relationship Id="rId3" Type="http://schemas.openxmlformats.org/officeDocument/2006/relationships/image" Target="../media/image-11-3.png"/><Relationship Id="rId4" Type="http://schemas.openxmlformats.org/officeDocument/2006/relationships/image" Target="../media/image-11-4.svg"/><Relationship Id="rId5" Type="http://schemas.openxmlformats.org/officeDocument/2006/relationships/image" Target="../media/image-11-5.png"/><Relationship Id="rId6" Type="http://schemas.openxmlformats.org/officeDocument/2006/relationships/image" Target="../media/image-11-6.svg"/><Relationship Id="rId7" Type="http://schemas.openxmlformats.org/officeDocument/2006/relationships/image" Target="../media/image-11-7.png"/><Relationship Id="rId8" Type="http://schemas.openxmlformats.org/officeDocument/2006/relationships/image" Target="../media/image-11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svg"/><Relationship Id="rId3" Type="http://schemas.openxmlformats.org/officeDocument/2006/relationships/image" Target="../media/image-12-3.png"/><Relationship Id="rId4" Type="http://schemas.openxmlformats.org/officeDocument/2006/relationships/image" Target="../media/image-12-4.svg"/><Relationship Id="rId5" Type="http://schemas.openxmlformats.org/officeDocument/2006/relationships/image" Target="../media/image-12-5.png"/><Relationship Id="rId6" Type="http://schemas.openxmlformats.org/officeDocument/2006/relationships/image" Target="../media/image-12-6.svg"/><Relationship Id="rId7" Type="http://schemas.openxmlformats.org/officeDocument/2006/relationships/image" Target="../media/image-12-7.png"/><Relationship Id="rId8" Type="http://schemas.openxmlformats.org/officeDocument/2006/relationships/image" Target="../media/image-12-8.svg"/><Relationship Id="rId9" Type="http://schemas.openxmlformats.org/officeDocument/2006/relationships/image" Target="../media/image-12-9.png"/><Relationship Id="rId10" Type="http://schemas.openxmlformats.org/officeDocument/2006/relationships/image" Target="../media/image-12-10.svg"/><Relationship Id="rId11" Type="http://schemas.openxmlformats.org/officeDocument/2006/relationships/image" Target="../media/image-12-11.png"/><Relationship Id="rId12" Type="http://schemas.openxmlformats.org/officeDocument/2006/relationships/image" Target="../media/image-12-12.sv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424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572500" y="-1333500"/>
            <a:ext cx="4953000" cy="4953000"/>
          </a:xfrm>
          <a:prstGeom prst="ellipse">
            <a:avLst/>
          </a:prstGeom>
          <a:solidFill>
            <a:srgbClr val="FFFFFF">
              <a:alpha val="6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6762750" y="5334000"/>
            <a:ext cx="4000500" cy="4000500"/>
          </a:xfrm>
          <a:prstGeom prst="ellipse">
            <a:avLst/>
          </a:prstGeom>
          <a:solidFill>
            <a:srgbClr val="FFFFFF">
              <a:alpha val="5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723900"/>
            <a:ext cx="7620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72" kern="0" dirty="0">
                <a:solidFill>
                  <a:srgbClr val="9DBCE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经营分析 · 季度例会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43000"/>
            <a:ext cx="93345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4000"/>
              </a:lnSpc>
              <a:buNone/>
            </a:pPr>
            <a:r>
              <a:rPr lang="en-US" sz="69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季度经营分析</a:t>
            </a:r>
            <a:endParaRPr lang="en-US" sz="690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408682"/>
            <a:ext cx="81915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800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把收入、成本、风险三个口径讲明白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914400" y="5810250"/>
            <a:ext cx="1143000" cy="57150"/>
          </a:xfrm>
          <a:prstGeom prst="rect">
            <a:avLst/>
          </a:prstGeom>
          <a:solidFill>
            <a:srgbClr val="9DBCEE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914400" y="5981700"/>
            <a:ext cx="6667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2026年10月17日 · 974工具箱</a:t>
            </a:r>
            <a:endParaRPr lang="en-US" sz="1275" dirty="0"/>
          </a:p>
        </p:txBody>
      </p:sp>
      <p:sp>
        <p:nvSpPr>
          <p:cNvPr id="9" name="Shape 7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AAC5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1" name="Shape 9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2" name="Shape 10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3" name="Shape 11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4" name="Shape 12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5" name="Shape 13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6" name="Shape 14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7" name="Shape 15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8" name="Shape 16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9" name="Shape 17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0" name="Shape 18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1" name="Shape 19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4" name="Shape 22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5" name="Shape 23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6" name="Shape 24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33900" y="762000"/>
            <a:ext cx="9525" cy="5429250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914400" y="2905125"/>
            <a:ext cx="31432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420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CONTENTS</a:t>
            </a:r>
            <a:endParaRPr lang="en-US" sz="1050" dirty="0"/>
          </a:p>
        </p:txBody>
      </p:sp>
      <p:sp>
        <p:nvSpPr>
          <p:cNvPr id="4" name="Text 2"/>
          <p:cNvSpPr txBox="1"/>
          <p:nvPr/>
        </p:nvSpPr>
        <p:spPr>
          <a:xfrm>
            <a:off x="914400" y="3238500"/>
            <a:ext cx="314325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66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目录</a:t>
            </a:r>
            <a:endParaRPr lang="en-US" sz="6600" dirty="0"/>
          </a:p>
        </p:txBody>
      </p:sp>
      <p:sp>
        <p:nvSpPr>
          <p:cNvPr id="5" name="Text 3"/>
          <p:cNvSpPr txBox="1"/>
          <p:nvPr/>
        </p:nvSpPr>
        <p:spPr>
          <a:xfrm>
            <a:off x="5105400" y="150304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500" dirty="0"/>
          </a:p>
        </p:txBody>
      </p:sp>
      <p:sp>
        <p:nvSpPr>
          <p:cNvPr id="6" name="Text 4"/>
          <p:cNvSpPr txBox="1"/>
          <p:nvPr/>
        </p:nvSpPr>
        <p:spPr>
          <a:xfrm>
            <a:off x="5791200" y="150304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经营结果概览</a:t>
            </a:r>
            <a:endParaRPr lang="en-US" sz="2025" dirty="0"/>
          </a:p>
        </p:txBody>
      </p:sp>
      <p:sp>
        <p:nvSpPr>
          <p:cNvPr id="7" name="Shape 5"/>
          <p:cNvSpPr/>
          <p:nvPr/>
        </p:nvSpPr>
        <p:spPr>
          <a:xfrm>
            <a:off x="5105400" y="2021205"/>
            <a:ext cx="6172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5105400" y="223075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5791200" y="223075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结构拆解</a:t>
            </a:r>
            <a:endParaRPr lang="en-US" sz="2025" dirty="0"/>
          </a:p>
        </p:txBody>
      </p:sp>
      <p:sp>
        <p:nvSpPr>
          <p:cNvPr id="10" name="Shape 8"/>
          <p:cNvSpPr/>
          <p:nvPr/>
        </p:nvSpPr>
        <p:spPr>
          <a:xfrm>
            <a:off x="5105400" y="2748915"/>
            <a:ext cx="6172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5105400" y="295846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5791200" y="295846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成本与费用</a:t>
            </a:r>
            <a:endParaRPr lang="en-US" sz="2025" dirty="0"/>
          </a:p>
        </p:txBody>
      </p:sp>
      <p:sp>
        <p:nvSpPr>
          <p:cNvPr id="13" name="Shape 11"/>
          <p:cNvSpPr/>
          <p:nvPr/>
        </p:nvSpPr>
        <p:spPr>
          <a:xfrm>
            <a:off x="5105400" y="3476625"/>
            <a:ext cx="6172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5105400" y="368617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5791200" y="368617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各业务线收入贡献</a:t>
            </a:r>
            <a:endParaRPr lang="en-US" sz="2025" dirty="0"/>
          </a:p>
        </p:txBody>
      </p:sp>
      <p:sp>
        <p:nvSpPr>
          <p:cNvPr id="16" name="Shape 14"/>
          <p:cNvSpPr/>
          <p:nvPr/>
        </p:nvSpPr>
        <p:spPr>
          <a:xfrm>
            <a:off x="5105400" y="4204335"/>
            <a:ext cx="6172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5105400" y="441388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5791200" y="441388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构成占比</a:t>
            </a:r>
            <a:endParaRPr lang="en-US" sz="2025" dirty="0"/>
          </a:p>
        </p:txBody>
      </p:sp>
      <p:sp>
        <p:nvSpPr>
          <p:cNvPr id="19" name="Shape 17"/>
          <p:cNvSpPr/>
          <p:nvPr/>
        </p:nvSpPr>
        <p:spPr>
          <a:xfrm>
            <a:off x="5105400" y="4932045"/>
            <a:ext cx="6172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5105400" y="514159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</a:t>
            </a:r>
            <a:endParaRPr lang="en-US" sz="1500" dirty="0"/>
          </a:p>
        </p:txBody>
      </p:sp>
      <p:sp>
        <p:nvSpPr>
          <p:cNvPr id="21" name="Text 19"/>
          <p:cNvSpPr txBox="1"/>
          <p:nvPr/>
        </p:nvSpPr>
        <p:spPr>
          <a:xfrm>
            <a:off x="5791200" y="514159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趋势变化</a:t>
            </a:r>
            <a:endParaRPr lang="en-US" sz="2025" dirty="0"/>
          </a:p>
        </p:txBody>
      </p:sp>
      <p:sp>
        <p:nvSpPr>
          <p:cNvPr id="22" name="Shape 2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4" name="Text 2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季度经营分析</a:t>
            </a:r>
            <a:endParaRPr lang="en-US" sz="1050" dirty="0"/>
          </a:p>
        </p:txBody>
      </p:sp>
      <p:sp>
        <p:nvSpPr>
          <p:cNvPr id="25" name="Text 2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15</a:t>
            </a:r>
            <a:endParaRPr lang="en-US" sz="1050" dirty="0"/>
          </a:p>
        </p:txBody>
      </p:sp>
      <p:sp>
        <p:nvSpPr>
          <p:cNvPr id="26" name="Shape 24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AAC5F0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0" name="Shape 38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1" name="Shape 39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2" name="Shape 40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3" name="Shape 41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4" name="Shape 42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5" name="Shape 43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46" name="Shape 4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47" name="Text 4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8" name="Text 4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季度经营分析</a:t>
            </a:r>
            <a:endParaRPr lang="en-US" sz="1050" dirty="0"/>
          </a:p>
        </p:txBody>
      </p:sp>
      <p:sp>
        <p:nvSpPr>
          <p:cNvPr id="49" name="Text 4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15</a:t>
            </a:r>
            <a:endParaRPr lang="en-US" sz="10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2037874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2314099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经营结果概览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914400" y="3049429"/>
            <a:ext cx="838200" cy="476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10953750" y="1980724"/>
            <a:ext cx="323850" cy="95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6" name="Shape 4"/>
          <p:cNvSpPr/>
          <p:nvPr/>
        </p:nvSpPr>
        <p:spPr>
          <a:xfrm>
            <a:off x="11277600" y="1980724"/>
            <a:ext cx="9525" cy="2476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3439954"/>
            <a:ext cx="438150" cy="438150"/>
          </a:xfrm>
          <a:prstGeom prst="ellipse">
            <a:avLst/>
          </a:prstGeom>
          <a:solidFill>
            <a:srgbClr val="256BD9">
              <a:alpha val="14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3549491"/>
            <a:ext cx="219075" cy="219075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562100" y="3478054"/>
            <a:ext cx="971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经营结果概览</a:t>
            </a:r>
            <a:endParaRPr lang="en-US" sz="1725" dirty="0"/>
          </a:p>
        </p:txBody>
      </p:sp>
      <p:sp>
        <p:nvSpPr>
          <p:cNvPr id="10" name="Text 7"/>
          <p:cNvSpPr txBox="1"/>
          <p:nvPr/>
        </p:nvSpPr>
        <p:spPr>
          <a:xfrm>
            <a:off x="1562100" y="3817144"/>
            <a:ext cx="97155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3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收入、利润、回款三项对表看。单看收入容易乐观，三个指标凑齐才看得清真实的经营状况。</a:t>
            </a:r>
            <a:endParaRPr lang="en-US" sz="1350" dirty="0"/>
          </a:p>
        </p:txBody>
      </p:sp>
      <p:sp>
        <p:nvSpPr>
          <p:cNvPr id="11" name="Shape 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3" name="Text 1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季度经营分析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/ 15</a:t>
            </a:r>
            <a:endParaRPr lang="en-US" sz="1050" dirty="0"/>
          </a:p>
        </p:txBody>
      </p:sp>
      <p:sp>
        <p:nvSpPr>
          <p:cNvPr id="15" name="Shape 12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AAC5F0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35" name="Shape 3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36" name="Text 3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7" name="Text 3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季度经营分析</a:t>
            </a:r>
            <a:endParaRPr lang="en-US" sz="1050" dirty="0"/>
          </a:p>
        </p:txBody>
      </p:sp>
      <p:sp>
        <p:nvSpPr>
          <p:cNvPr id="38" name="Text 3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/ 15</a:t>
            </a:r>
            <a:endParaRPr lang="en-US" sz="10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2037874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2314099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结构拆解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914400" y="3049429"/>
            <a:ext cx="838200" cy="476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10953750" y="1980724"/>
            <a:ext cx="323850" cy="95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6" name="Shape 4"/>
          <p:cNvSpPr/>
          <p:nvPr/>
        </p:nvSpPr>
        <p:spPr>
          <a:xfrm>
            <a:off x="11277600" y="1980724"/>
            <a:ext cx="9525" cy="2476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3439954"/>
            <a:ext cx="438150" cy="438150"/>
          </a:xfrm>
          <a:prstGeom prst="ellipse">
            <a:avLst/>
          </a:prstGeom>
          <a:solidFill>
            <a:srgbClr val="256BD9">
              <a:alpha val="14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3549491"/>
            <a:ext cx="219075" cy="219075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562100" y="3478054"/>
            <a:ext cx="971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结构拆解</a:t>
            </a:r>
            <a:endParaRPr lang="en-US" sz="1725" dirty="0"/>
          </a:p>
        </p:txBody>
      </p:sp>
      <p:sp>
        <p:nvSpPr>
          <p:cNvPr id="10" name="Text 7"/>
          <p:cNvSpPr txBox="1"/>
          <p:nvPr/>
        </p:nvSpPr>
        <p:spPr>
          <a:xfrm>
            <a:off x="1562100" y="3817144"/>
            <a:ext cx="97155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3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分业务线看贡献，找出增长的和拖累的。平均数会掩盖问题，拆开才看得见。</a:t>
            </a:r>
            <a:endParaRPr lang="en-US" sz="1350" dirty="0"/>
          </a:p>
        </p:txBody>
      </p:sp>
      <p:sp>
        <p:nvSpPr>
          <p:cNvPr id="11" name="Shape 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3" name="Text 1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季度经营分析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15</a:t>
            </a:r>
            <a:endParaRPr lang="en-US" sz="1050" dirty="0"/>
          </a:p>
        </p:txBody>
      </p:sp>
      <p:sp>
        <p:nvSpPr>
          <p:cNvPr id="15" name="Shape 12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AAC5F0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35" name="Shape 3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36" name="Text 3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7" name="Text 3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季度经营分析</a:t>
            </a:r>
            <a:endParaRPr lang="en-US" sz="1050" dirty="0"/>
          </a:p>
        </p:txBody>
      </p:sp>
      <p:sp>
        <p:nvSpPr>
          <p:cNvPr id="38" name="Text 3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15</a:t>
            </a:r>
            <a:endParaRPr lang="en-US" sz="10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2037874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03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2314099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成本与费用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914400" y="3049429"/>
            <a:ext cx="838200" cy="476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10953750" y="1980724"/>
            <a:ext cx="323850" cy="95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6" name="Shape 4"/>
          <p:cNvSpPr/>
          <p:nvPr/>
        </p:nvSpPr>
        <p:spPr>
          <a:xfrm>
            <a:off x="11277600" y="1980724"/>
            <a:ext cx="9525" cy="2476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3439954"/>
            <a:ext cx="438150" cy="438150"/>
          </a:xfrm>
          <a:prstGeom prst="ellipse">
            <a:avLst/>
          </a:prstGeom>
          <a:solidFill>
            <a:srgbClr val="256BD9">
              <a:alpha val="14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3549491"/>
            <a:ext cx="219075" cy="219075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562100" y="3478054"/>
            <a:ext cx="971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成本与费用</a:t>
            </a:r>
            <a:endParaRPr lang="en-US" sz="1725" dirty="0"/>
          </a:p>
        </p:txBody>
      </p:sp>
      <p:sp>
        <p:nvSpPr>
          <p:cNvPr id="10" name="Text 7"/>
          <p:cNvSpPr txBox="1"/>
          <p:nvPr/>
        </p:nvSpPr>
        <p:spPr>
          <a:xfrm>
            <a:off x="1562100" y="3817144"/>
            <a:ext cx="97155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3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主要科目的变化与原因逐一说明。涨了要讲为什么，降了要讲是不是可持续。</a:t>
            </a:r>
            <a:endParaRPr lang="en-US" sz="1350" dirty="0"/>
          </a:p>
        </p:txBody>
      </p:sp>
      <p:sp>
        <p:nvSpPr>
          <p:cNvPr id="11" name="Shape 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3" name="Text 1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季度经营分析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15</a:t>
            </a:r>
            <a:endParaRPr lang="en-US" sz="1050" dirty="0"/>
          </a:p>
        </p:txBody>
      </p:sp>
      <p:sp>
        <p:nvSpPr>
          <p:cNvPr id="15" name="Shape 12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AAC5F0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35" name="Shape 3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36" name="Text 3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7" name="Text 3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季度经营分析</a:t>
            </a:r>
            <a:endParaRPr lang="en-US" sz="1050" dirty="0"/>
          </a:p>
        </p:txBody>
      </p:sp>
      <p:sp>
        <p:nvSpPr>
          <p:cNvPr id="38" name="Text 3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15</a:t>
            </a:r>
            <a:endParaRPr lang="en-US" sz="10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04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各业务线收入贡献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56BD9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942975" y="1925955"/>
          <a:ext cx="10306050" cy="42291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9" name="Text 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季度经营分析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15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1771650" y="4250055"/>
            <a:ext cx="4329113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Text 9"/>
          <p:cNvSpPr txBox="1"/>
          <p:nvPr/>
        </p:nvSpPr>
        <p:spPr>
          <a:xfrm rot="-1800000">
            <a:off x="6100763" y="4250055"/>
            <a:ext cx="4329113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3" name="Shape 10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AAC5F0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33" name="Shape 3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34" name="Text 3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5" name="Text 3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季度经营分析</a:t>
            </a:r>
            <a:endParaRPr lang="en-US" sz="1050" dirty="0"/>
          </a:p>
        </p:txBody>
      </p:sp>
      <p:sp>
        <p:nvSpPr>
          <p:cNvPr id="36" name="Text 3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15</a:t>
            </a:r>
            <a:endParaRPr lang="en-US" sz="10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05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构成占比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56BD9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3143250" y="1925955"/>
          <a:ext cx="5905500" cy="42291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9" name="Text 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季度经营分析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15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3619500" y="4250055"/>
            <a:ext cx="4962525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Shape 9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AAC5F0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32" name="Shape 2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33" name="Text 3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4" name="Text 3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季度经营分析</a:t>
            </a:r>
            <a:endParaRPr lang="en-US" sz="1050" dirty="0"/>
          </a:p>
        </p:txBody>
      </p:sp>
      <p:sp>
        <p:nvSpPr>
          <p:cNvPr id="35" name="Text 3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15</a:t>
            </a:r>
            <a:endParaRPr lang="en-US" sz="10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06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趋势变化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56BD9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1809750" y="1925955"/>
          <a:ext cx="8572500" cy="42291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9" name="Text 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季度经营分析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15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2495550" y="4250055"/>
            <a:ext cx="3600450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Text 9"/>
          <p:cNvSpPr txBox="1"/>
          <p:nvPr/>
        </p:nvSpPr>
        <p:spPr>
          <a:xfrm rot="-1800000">
            <a:off x="6096000" y="4250055"/>
            <a:ext cx="3600450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3" name="Shape 10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AAC5F0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33" name="Shape 3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34" name="Text 3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5" name="Text 3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季度经营分析</a:t>
            </a:r>
            <a:endParaRPr lang="en-US" sz="1050" dirty="0"/>
          </a:p>
        </p:txBody>
      </p:sp>
      <p:sp>
        <p:nvSpPr>
          <p:cNvPr id="36" name="Text 3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15</a:t>
            </a:r>
            <a:endParaRPr lang="en-US" sz="10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07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季度三个关键指标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830705"/>
            <a:ext cx="3302000" cy="3733800"/>
          </a:xfrm>
          <a:prstGeom prst="roundRect">
            <a:avLst>
              <a:gd name="adj" fmla="val 4038"/>
            </a:avLst>
          </a:prstGeom>
          <a:solidFill>
            <a:srgbClr val="DFE6F3"/>
          </a:solidFill>
          <a:ln/>
        </p:spPr>
      </p:sp>
      <p:sp>
        <p:nvSpPr>
          <p:cNvPr id="7" name="Shape 5"/>
          <p:cNvSpPr/>
          <p:nvPr/>
        </p:nvSpPr>
        <p:spPr>
          <a:xfrm>
            <a:off x="1181100" y="2078355"/>
            <a:ext cx="438150" cy="438150"/>
          </a:xfrm>
          <a:prstGeom prst="ellipse">
            <a:avLst/>
          </a:prstGeom>
          <a:solidFill>
            <a:srgbClr val="256BD9">
              <a:alpha val="15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90638" y="2187893"/>
            <a:ext cx="219075" cy="219075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181100" y="2821305"/>
            <a:ext cx="27686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19499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8.6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%</a:t>
            </a:r>
            <a:endParaRPr lang="en-US" sz="4800" dirty="0"/>
          </a:p>
        </p:txBody>
      </p:sp>
      <p:sp>
        <p:nvSpPr>
          <p:cNvPr id="10" name="Text 7"/>
          <p:cNvSpPr txBox="1"/>
          <p:nvPr/>
        </p:nvSpPr>
        <p:spPr>
          <a:xfrm>
            <a:off x="1181100" y="3716655"/>
            <a:ext cx="2768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收入同比</a:t>
            </a:r>
            <a:endParaRPr lang="en-US" sz="1350" dirty="0"/>
          </a:p>
        </p:txBody>
      </p:sp>
      <p:sp>
        <p:nvSpPr>
          <p:cNvPr id="11" name="Text 8"/>
          <p:cNvSpPr txBox="1"/>
          <p:nvPr/>
        </p:nvSpPr>
        <p:spPr>
          <a:xfrm>
            <a:off x="1181100" y="4059555"/>
            <a:ext cx="276860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期内营业收入同比增幅。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4445000" y="1830705"/>
            <a:ext cx="3302000" cy="3733800"/>
          </a:xfrm>
          <a:prstGeom prst="roundRect">
            <a:avLst>
              <a:gd name="adj" fmla="val 4038"/>
            </a:avLst>
          </a:prstGeom>
          <a:solidFill>
            <a:srgbClr val="DFE6F3"/>
          </a:solidFill>
          <a:ln/>
        </p:spPr>
      </p:sp>
      <p:sp>
        <p:nvSpPr>
          <p:cNvPr id="13" name="Shape 10"/>
          <p:cNvSpPr/>
          <p:nvPr/>
        </p:nvSpPr>
        <p:spPr>
          <a:xfrm>
            <a:off x="4711700" y="2078355"/>
            <a:ext cx="438150" cy="438150"/>
          </a:xfrm>
          <a:prstGeom prst="ellipse">
            <a:avLst/>
          </a:prstGeom>
          <a:solidFill>
            <a:srgbClr val="256BD9">
              <a:alpha val="15000"/>
            </a:srgbClr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21238" y="2187893"/>
            <a:ext cx="219075" cy="219075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4711700" y="2821305"/>
            <a:ext cx="27686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19499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21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%</a:t>
            </a:r>
            <a:endParaRPr lang="en-US" sz="4800" dirty="0"/>
          </a:p>
        </p:txBody>
      </p:sp>
      <p:sp>
        <p:nvSpPr>
          <p:cNvPr id="16" name="Text 12"/>
          <p:cNvSpPr txBox="1"/>
          <p:nvPr/>
        </p:nvSpPr>
        <p:spPr>
          <a:xfrm>
            <a:off x="4711700" y="3716655"/>
            <a:ext cx="2768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毛利率</a:t>
            </a:r>
            <a:endParaRPr lang="en-US" sz="1350" dirty="0"/>
          </a:p>
        </p:txBody>
      </p:sp>
      <p:sp>
        <p:nvSpPr>
          <p:cNvPr id="17" name="Text 13"/>
          <p:cNvSpPr txBox="1"/>
          <p:nvPr/>
        </p:nvSpPr>
        <p:spPr>
          <a:xfrm>
            <a:off x="4711700" y="4059555"/>
            <a:ext cx="276860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较上季度小幅回升。</a:t>
            </a:r>
            <a:endParaRPr lang="en-US" sz="1050" dirty="0"/>
          </a:p>
        </p:txBody>
      </p:sp>
      <p:sp>
        <p:nvSpPr>
          <p:cNvPr id="18" name="Shape 14"/>
          <p:cNvSpPr/>
          <p:nvPr/>
        </p:nvSpPr>
        <p:spPr>
          <a:xfrm>
            <a:off x="7975600" y="1830705"/>
            <a:ext cx="3302000" cy="3733800"/>
          </a:xfrm>
          <a:prstGeom prst="roundRect">
            <a:avLst>
              <a:gd name="adj" fmla="val 4038"/>
            </a:avLst>
          </a:prstGeom>
          <a:solidFill>
            <a:srgbClr val="DFE6F3"/>
          </a:solidFill>
          <a:ln/>
        </p:spPr>
      </p:sp>
      <p:sp>
        <p:nvSpPr>
          <p:cNvPr id="19" name="Shape 15"/>
          <p:cNvSpPr/>
          <p:nvPr/>
        </p:nvSpPr>
        <p:spPr>
          <a:xfrm>
            <a:off x="8242300" y="2078355"/>
            <a:ext cx="438150" cy="438150"/>
          </a:xfrm>
          <a:prstGeom prst="ellipse">
            <a:avLst/>
          </a:prstGeom>
          <a:solidFill>
            <a:srgbClr val="256BD9">
              <a:alpha val="15000"/>
            </a:srgbClr>
          </a:solidFill>
          <a:ln/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51838" y="2187893"/>
            <a:ext cx="219075" cy="219075"/>
          </a:xfrm>
          <a:prstGeom prst="rect">
            <a:avLst/>
          </a:prstGeom>
        </p:spPr>
      </p:pic>
      <p:sp>
        <p:nvSpPr>
          <p:cNvPr id="21" name="Text 16"/>
          <p:cNvSpPr txBox="1"/>
          <p:nvPr/>
        </p:nvSpPr>
        <p:spPr>
          <a:xfrm>
            <a:off x="8242300" y="2821305"/>
            <a:ext cx="27686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19499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86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%</a:t>
            </a:r>
            <a:endParaRPr lang="en-US" sz="4800" dirty="0"/>
          </a:p>
        </p:txBody>
      </p:sp>
      <p:sp>
        <p:nvSpPr>
          <p:cNvPr id="22" name="Text 17"/>
          <p:cNvSpPr txBox="1"/>
          <p:nvPr/>
        </p:nvSpPr>
        <p:spPr>
          <a:xfrm>
            <a:off x="8242300" y="3716655"/>
            <a:ext cx="2768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回款率</a:t>
            </a:r>
            <a:endParaRPr lang="en-US" sz="1350" dirty="0"/>
          </a:p>
        </p:txBody>
      </p:sp>
      <p:sp>
        <p:nvSpPr>
          <p:cNvPr id="23" name="Text 18"/>
          <p:cNvSpPr txBox="1"/>
          <p:nvPr/>
        </p:nvSpPr>
        <p:spPr>
          <a:xfrm>
            <a:off x="8242300" y="4059555"/>
            <a:ext cx="276860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应收账款回收完成情况。</a:t>
            </a:r>
            <a:endParaRPr lang="en-US" sz="1050" dirty="0"/>
          </a:p>
        </p:txBody>
      </p:sp>
      <p:sp>
        <p:nvSpPr>
          <p:cNvPr id="24" name="Shape 1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25" name="Text 2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6" name="Text 2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季度经营分析</a:t>
            </a:r>
            <a:endParaRPr lang="en-US" sz="1050" dirty="0"/>
          </a:p>
        </p:txBody>
      </p:sp>
      <p:sp>
        <p:nvSpPr>
          <p:cNvPr id="27" name="Text 2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15</a:t>
            </a:r>
            <a:endParaRPr lang="en-US" sz="1050" dirty="0"/>
          </a:p>
        </p:txBody>
      </p:sp>
      <p:sp>
        <p:nvSpPr>
          <p:cNvPr id="28" name="Shape 23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AAC5F0"/>
            </a:solidFill>
            <a:prstDash val="solid"/>
          </a:ln>
        </p:spPr>
      </p:sp>
      <p:sp>
        <p:nvSpPr>
          <p:cNvPr id="29" name="Shape 24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0" name="Shape 25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1" name="Shape 26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2" name="Shape 27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3" name="Shape 28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4" name="Shape 29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5" name="Shape 30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6" name="Shape 31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7" name="Shape 32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8" name="Shape 33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9" name="Shape 34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0" name="Shape 35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1" name="Shape 36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2" name="Shape 37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3" name="Shape 38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4" name="Shape 39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5" name="Shape 40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6" name="Shape 41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7" name="Shape 42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48" name="Shape 43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49" name="Text 44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0" name="Text 45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季度经营分析</a:t>
            </a:r>
            <a:endParaRPr lang="en-US" sz="1050" dirty="0"/>
          </a:p>
        </p:txBody>
      </p:sp>
      <p:sp>
        <p:nvSpPr>
          <p:cNvPr id="51" name="Text 46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15</a:t>
            </a:r>
            <a:endParaRPr lang="en-US" sz="10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08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产品与服务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887855"/>
            <a:ext cx="4000500" cy="4095750"/>
          </a:xfrm>
          <a:prstGeom prst="roundRect">
            <a:avLst>
              <a:gd name="adj" fmla="val 3810"/>
            </a:avLst>
          </a:prstGeom>
          <a:solidFill>
            <a:srgbClr val="DFE6F3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1887855"/>
            <a:ext cx="4000500" cy="571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8" name="Shape 6"/>
          <p:cNvSpPr/>
          <p:nvPr/>
        </p:nvSpPr>
        <p:spPr>
          <a:xfrm>
            <a:off x="2457450" y="3192780"/>
            <a:ext cx="914400" cy="914400"/>
          </a:xfrm>
          <a:prstGeom prst="ellipse">
            <a:avLst/>
          </a:prstGeom>
          <a:solidFill>
            <a:srgbClr val="256BD9">
              <a:alpha val="16000"/>
            </a:srgbClr>
          </a:solidFill>
          <a:ln/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686050" y="3421380"/>
            <a:ext cx="457200" cy="457200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914400" y="5354955"/>
            <a:ext cx="40005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工作总结 解决方案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5372100" y="188785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EEF3FC"/>
          </a:solidFill>
          <a:ln w="9525">
            <a:solidFill>
              <a:srgbClr val="D1DBEB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5372100" y="1887855"/>
            <a:ext cx="57150" cy="12509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13" name="Shape 10"/>
          <p:cNvSpPr/>
          <p:nvPr/>
        </p:nvSpPr>
        <p:spPr>
          <a:xfrm>
            <a:off x="5600700" y="2294255"/>
            <a:ext cx="438150" cy="438150"/>
          </a:xfrm>
          <a:prstGeom prst="ellipse">
            <a:avLst/>
          </a:prstGeom>
          <a:solidFill>
            <a:srgbClr val="256BD9">
              <a:alpha val="14000"/>
            </a:srgbClr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10237" y="2403793"/>
            <a:ext cx="219075" cy="219075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6210300" y="205930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经营结果概览</a:t>
            </a:r>
            <a:endParaRPr lang="en-US" sz="1425" dirty="0"/>
          </a:p>
        </p:txBody>
      </p:sp>
      <p:sp>
        <p:nvSpPr>
          <p:cNvPr id="16" name="Text 12"/>
          <p:cNvSpPr txBox="1"/>
          <p:nvPr/>
        </p:nvSpPr>
        <p:spPr>
          <a:xfrm>
            <a:off x="6210300" y="236410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围绕「工作总结」场景的关键能力，帮助更快落地。</a:t>
            </a:r>
            <a:endParaRPr lang="en-US" sz="1050" dirty="0"/>
          </a:p>
        </p:txBody>
      </p:sp>
      <p:sp>
        <p:nvSpPr>
          <p:cNvPr id="17" name="Shape 13"/>
          <p:cNvSpPr/>
          <p:nvPr/>
        </p:nvSpPr>
        <p:spPr>
          <a:xfrm>
            <a:off x="5372100" y="331025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EEF3FC"/>
          </a:solidFill>
          <a:ln w="9525">
            <a:solidFill>
              <a:srgbClr val="D1DBEB"/>
            </a:solidFill>
            <a:prstDash val="solid"/>
          </a:ln>
        </p:spPr>
      </p:sp>
      <p:sp>
        <p:nvSpPr>
          <p:cNvPr id="18" name="Shape 14"/>
          <p:cNvSpPr/>
          <p:nvPr/>
        </p:nvSpPr>
        <p:spPr>
          <a:xfrm>
            <a:off x="5372100" y="3310255"/>
            <a:ext cx="57150" cy="12509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19" name="Shape 15"/>
          <p:cNvSpPr/>
          <p:nvPr/>
        </p:nvSpPr>
        <p:spPr>
          <a:xfrm>
            <a:off x="5600700" y="3716655"/>
            <a:ext cx="438150" cy="438150"/>
          </a:xfrm>
          <a:prstGeom prst="ellipse">
            <a:avLst/>
          </a:prstGeom>
          <a:solidFill>
            <a:srgbClr val="256BD9">
              <a:alpha val="14000"/>
            </a:srgbClr>
          </a:solidFill>
          <a:ln/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710237" y="3826192"/>
            <a:ext cx="219075" cy="219075"/>
          </a:xfrm>
          <a:prstGeom prst="rect">
            <a:avLst/>
          </a:prstGeom>
        </p:spPr>
      </p:pic>
      <p:sp>
        <p:nvSpPr>
          <p:cNvPr id="21" name="Text 16"/>
          <p:cNvSpPr txBox="1"/>
          <p:nvPr/>
        </p:nvSpPr>
        <p:spPr>
          <a:xfrm>
            <a:off x="6210300" y="348170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结构拆解</a:t>
            </a:r>
            <a:endParaRPr lang="en-US" sz="1425" dirty="0"/>
          </a:p>
        </p:txBody>
      </p:sp>
      <p:sp>
        <p:nvSpPr>
          <p:cNvPr id="22" name="Text 17"/>
          <p:cNvSpPr txBox="1"/>
          <p:nvPr/>
        </p:nvSpPr>
        <p:spPr>
          <a:xfrm>
            <a:off x="6210300" y="378650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围绕「工作总结」场景的关键能力，帮助更快落地。</a:t>
            </a:r>
            <a:endParaRPr lang="en-US" sz="1050" dirty="0"/>
          </a:p>
        </p:txBody>
      </p:sp>
      <p:sp>
        <p:nvSpPr>
          <p:cNvPr id="23" name="Shape 18"/>
          <p:cNvSpPr/>
          <p:nvPr/>
        </p:nvSpPr>
        <p:spPr>
          <a:xfrm>
            <a:off x="5372100" y="473265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EEF3FC"/>
          </a:solidFill>
          <a:ln w="9525">
            <a:solidFill>
              <a:srgbClr val="D1DBEB"/>
            </a:solidFill>
            <a:prstDash val="solid"/>
          </a:ln>
        </p:spPr>
      </p:sp>
      <p:sp>
        <p:nvSpPr>
          <p:cNvPr id="24" name="Shape 19"/>
          <p:cNvSpPr/>
          <p:nvPr/>
        </p:nvSpPr>
        <p:spPr>
          <a:xfrm>
            <a:off x="5372100" y="4732655"/>
            <a:ext cx="57150" cy="12509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25" name="Shape 20"/>
          <p:cNvSpPr/>
          <p:nvPr/>
        </p:nvSpPr>
        <p:spPr>
          <a:xfrm>
            <a:off x="5600700" y="5139055"/>
            <a:ext cx="438150" cy="438150"/>
          </a:xfrm>
          <a:prstGeom prst="ellipse">
            <a:avLst/>
          </a:prstGeom>
          <a:solidFill>
            <a:srgbClr val="256BD9">
              <a:alpha val="14000"/>
            </a:srgbClr>
          </a:solidFill>
          <a:ln/>
        </p:spPr>
      </p:sp>
      <p:pic>
        <p:nvPicPr>
          <p:cNvPr id="26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10237" y="5248592"/>
            <a:ext cx="219075" cy="219075"/>
          </a:xfrm>
          <a:prstGeom prst="rect">
            <a:avLst/>
          </a:prstGeom>
        </p:spPr>
      </p:pic>
      <p:sp>
        <p:nvSpPr>
          <p:cNvPr id="27" name="Text 21"/>
          <p:cNvSpPr txBox="1"/>
          <p:nvPr/>
        </p:nvSpPr>
        <p:spPr>
          <a:xfrm>
            <a:off x="6210300" y="490410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成本与费用</a:t>
            </a:r>
            <a:endParaRPr lang="en-US" sz="1425" dirty="0"/>
          </a:p>
        </p:txBody>
      </p:sp>
      <p:sp>
        <p:nvSpPr>
          <p:cNvPr id="28" name="Text 22"/>
          <p:cNvSpPr txBox="1"/>
          <p:nvPr/>
        </p:nvSpPr>
        <p:spPr>
          <a:xfrm>
            <a:off x="6210300" y="520890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围绕「工作总结」场景的关键能力，帮助更快落地。</a:t>
            </a:r>
            <a:endParaRPr lang="en-US" sz="1050" dirty="0"/>
          </a:p>
        </p:txBody>
      </p:sp>
      <p:sp>
        <p:nvSpPr>
          <p:cNvPr id="29" name="Shape 23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30" name="Text 24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1" name="Text 25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季度经营分析</a:t>
            </a:r>
            <a:endParaRPr lang="en-US" sz="1050" dirty="0"/>
          </a:p>
        </p:txBody>
      </p:sp>
      <p:sp>
        <p:nvSpPr>
          <p:cNvPr id="32" name="Text 26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15</a:t>
            </a:r>
            <a:endParaRPr lang="en-US" sz="1050" dirty="0"/>
          </a:p>
        </p:txBody>
      </p:sp>
      <p:sp>
        <p:nvSpPr>
          <p:cNvPr id="33" name="Shape 27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AAC5F0"/>
            </a:solidFill>
            <a:prstDash val="solid"/>
          </a:ln>
        </p:spPr>
      </p:sp>
      <p:sp>
        <p:nvSpPr>
          <p:cNvPr id="34" name="Shape 28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5" name="Shape 29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6" name="Shape 30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7" name="Shape 31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8" name="Shape 32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9" name="Shape 33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0" name="Shape 34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1" name="Shape 35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2" name="Shape 36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3" name="Shape 37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4" name="Shape 38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5" name="Shape 39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6" name="Shape 40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7" name="Shape 41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8" name="Shape 42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9" name="Shape 43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50" name="Shape 44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51" name="Shape 45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52" name="Shape 46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53" name="Shape 47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54" name="Text 48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5" name="Text 49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季度经营分析</a:t>
            </a:r>
            <a:endParaRPr lang="en-US" sz="1050" dirty="0"/>
          </a:p>
        </p:txBody>
      </p:sp>
      <p:sp>
        <p:nvSpPr>
          <p:cNvPr id="56" name="Text 50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15</a:t>
            </a:r>
            <a:endParaRPr lang="en-US" sz="10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09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内容分类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DFE6F3"/>
          </a:solidFill>
          <a:ln/>
        </p:spPr>
      </p:sp>
      <p:sp>
        <p:nvSpPr>
          <p:cNvPr id="7" name="Shape 5"/>
          <p:cNvSpPr/>
          <p:nvPr/>
        </p:nvSpPr>
        <p:spPr>
          <a:xfrm>
            <a:off x="1845469" y="2249805"/>
            <a:ext cx="571500" cy="571500"/>
          </a:xfrm>
          <a:prstGeom prst="ellipse">
            <a:avLst/>
          </a:prstGeom>
          <a:solidFill>
            <a:srgbClr val="256BD9">
              <a:alpha val="16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988344" y="2392680"/>
            <a:ext cx="285750" cy="28575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066800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经营结果概览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1066800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项</a:t>
            </a:r>
            <a:endParaRPr lang="en-US" sz="1125" dirty="0"/>
          </a:p>
        </p:txBody>
      </p:sp>
      <p:sp>
        <p:nvSpPr>
          <p:cNvPr id="11" name="Text 8"/>
          <p:cNvSpPr txBox="1"/>
          <p:nvPr/>
        </p:nvSpPr>
        <p:spPr>
          <a:xfrm>
            <a:off x="1104900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按主题归类的要点集合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3557588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DFE6F3"/>
          </a:solidFill>
          <a:ln/>
        </p:spPr>
      </p:sp>
      <p:sp>
        <p:nvSpPr>
          <p:cNvPr id="13" name="Shape 10"/>
          <p:cNvSpPr/>
          <p:nvPr/>
        </p:nvSpPr>
        <p:spPr>
          <a:xfrm>
            <a:off x="4488656" y="2249805"/>
            <a:ext cx="571500" cy="571500"/>
          </a:xfrm>
          <a:prstGeom prst="ellipse">
            <a:avLst/>
          </a:prstGeom>
          <a:solidFill>
            <a:srgbClr val="975F12">
              <a:alpha val="16000"/>
            </a:srgbClr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31531" y="2392680"/>
            <a:ext cx="285750" cy="285750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3709987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结构拆解</a:t>
            </a:r>
            <a:endParaRPr lang="en-US" sz="1500" dirty="0"/>
          </a:p>
        </p:txBody>
      </p:sp>
      <p:sp>
        <p:nvSpPr>
          <p:cNvPr id="16" name="Text 12"/>
          <p:cNvSpPr txBox="1"/>
          <p:nvPr/>
        </p:nvSpPr>
        <p:spPr>
          <a:xfrm>
            <a:off x="3709987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975F1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18 项</a:t>
            </a:r>
            <a:endParaRPr lang="en-US" sz="1125" dirty="0"/>
          </a:p>
        </p:txBody>
      </p:sp>
      <p:sp>
        <p:nvSpPr>
          <p:cNvPr id="17" name="Text 13"/>
          <p:cNvSpPr txBox="1"/>
          <p:nvPr/>
        </p:nvSpPr>
        <p:spPr>
          <a:xfrm>
            <a:off x="3748087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按主题归类的要点集合</a:t>
            </a:r>
            <a:endParaRPr lang="en-US" sz="1050" dirty="0"/>
          </a:p>
        </p:txBody>
      </p:sp>
      <p:sp>
        <p:nvSpPr>
          <p:cNvPr id="18" name="Shape 14"/>
          <p:cNvSpPr/>
          <p:nvPr/>
        </p:nvSpPr>
        <p:spPr>
          <a:xfrm>
            <a:off x="6200775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DFE6F3"/>
          </a:solidFill>
          <a:ln/>
        </p:spPr>
      </p:sp>
      <p:sp>
        <p:nvSpPr>
          <p:cNvPr id="19" name="Shape 15"/>
          <p:cNvSpPr/>
          <p:nvPr/>
        </p:nvSpPr>
        <p:spPr>
          <a:xfrm>
            <a:off x="7131844" y="2249805"/>
            <a:ext cx="571500" cy="571500"/>
          </a:xfrm>
          <a:prstGeom prst="ellipse">
            <a:avLst/>
          </a:prstGeom>
          <a:solidFill>
            <a:srgbClr val="194993">
              <a:alpha val="16000"/>
            </a:srgbClr>
          </a:solidFill>
          <a:ln/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274719" y="2392680"/>
            <a:ext cx="285750" cy="285750"/>
          </a:xfrm>
          <a:prstGeom prst="rect">
            <a:avLst/>
          </a:prstGeom>
        </p:spPr>
      </p:pic>
      <p:sp>
        <p:nvSpPr>
          <p:cNvPr id="21" name="Text 16"/>
          <p:cNvSpPr txBox="1"/>
          <p:nvPr/>
        </p:nvSpPr>
        <p:spPr>
          <a:xfrm>
            <a:off x="6353175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成本与费用</a:t>
            </a:r>
            <a:endParaRPr lang="en-US" sz="1500" dirty="0"/>
          </a:p>
        </p:txBody>
      </p:sp>
      <p:sp>
        <p:nvSpPr>
          <p:cNvPr id="22" name="Text 17"/>
          <p:cNvSpPr txBox="1"/>
          <p:nvPr/>
        </p:nvSpPr>
        <p:spPr>
          <a:xfrm>
            <a:off x="6353175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19499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24 项</a:t>
            </a:r>
            <a:endParaRPr lang="en-US" sz="1125" dirty="0"/>
          </a:p>
        </p:txBody>
      </p:sp>
      <p:sp>
        <p:nvSpPr>
          <p:cNvPr id="23" name="Text 18"/>
          <p:cNvSpPr txBox="1"/>
          <p:nvPr/>
        </p:nvSpPr>
        <p:spPr>
          <a:xfrm>
            <a:off x="6391275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按主题归类的要点集合</a:t>
            </a:r>
            <a:endParaRPr lang="en-US" sz="1050" dirty="0"/>
          </a:p>
        </p:txBody>
      </p:sp>
      <p:sp>
        <p:nvSpPr>
          <p:cNvPr id="24" name="Shape 19"/>
          <p:cNvSpPr/>
          <p:nvPr/>
        </p:nvSpPr>
        <p:spPr>
          <a:xfrm>
            <a:off x="8843963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DFE6F3"/>
          </a:solidFill>
          <a:ln/>
        </p:spPr>
      </p:sp>
      <p:sp>
        <p:nvSpPr>
          <p:cNvPr id="25" name="Shape 20"/>
          <p:cNvSpPr/>
          <p:nvPr/>
        </p:nvSpPr>
        <p:spPr>
          <a:xfrm>
            <a:off x="9775031" y="2249805"/>
            <a:ext cx="571500" cy="571500"/>
          </a:xfrm>
          <a:prstGeom prst="ellipse">
            <a:avLst/>
          </a:prstGeom>
          <a:solidFill>
            <a:srgbClr val="256BD9">
              <a:alpha val="16000"/>
            </a:srgbClr>
          </a:solidFill>
          <a:ln/>
        </p:spPr>
      </p:sp>
      <p:pic>
        <p:nvPicPr>
          <p:cNvPr id="26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917906" y="2392680"/>
            <a:ext cx="285750" cy="285750"/>
          </a:xfrm>
          <a:prstGeom prst="rect">
            <a:avLst/>
          </a:prstGeom>
        </p:spPr>
      </p:pic>
      <p:sp>
        <p:nvSpPr>
          <p:cNvPr id="27" name="Text 21"/>
          <p:cNvSpPr txBox="1"/>
          <p:nvPr/>
        </p:nvSpPr>
        <p:spPr>
          <a:xfrm>
            <a:off x="8996363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风险与应对</a:t>
            </a:r>
            <a:endParaRPr lang="en-US" sz="1500" dirty="0"/>
          </a:p>
        </p:txBody>
      </p:sp>
      <p:sp>
        <p:nvSpPr>
          <p:cNvPr id="28" name="Text 22"/>
          <p:cNvSpPr txBox="1"/>
          <p:nvPr/>
        </p:nvSpPr>
        <p:spPr>
          <a:xfrm>
            <a:off x="8996363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30 项</a:t>
            </a:r>
            <a:endParaRPr lang="en-US" sz="1125" dirty="0"/>
          </a:p>
        </p:txBody>
      </p:sp>
      <p:sp>
        <p:nvSpPr>
          <p:cNvPr id="29" name="Text 23"/>
          <p:cNvSpPr txBox="1"/>
          <p:nvPr/>
        </p:nvSpPr>
        <p:spPr>
          <a:xfrm>
            <a:off x="9034462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按主题归类的要点集合</a:t>
            </a:r>
            <a:endParaRPr lang="en-US" sz="1050" dirty="0"/>
          </a:p>
        </p:txBody>
      </p:sp>
      <p:sp>
        <p:nvSpPr>
          <p:cNvPr id="30" name="Shape 2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31" name="Text 2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2" name="Text 2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季度经营分析</a:t>
            </a:r>
            <a:endParaRPr lang="en-US" sz="1050" dirty="0"/>
          </a:p>
        </p:txBody>
      </p:sp>
      <p:sp>
        <p:nvSpPr>
          <p:cNvPr id="33" name="Text 2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15</a:t>
            </a:r>
            <a:endParaRPr lang="en-US" sz="1050" dirty="0"/>
          </a:p>
        </p:txBody>
      </p:sp>
      <p:sp>
        <p:nvSpPr>
          <p:cNvPr id="34" name="Shape 28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AAC5F0"/>
            </a:solidFill>
            <a:prstDash val="solid"/>
          </a:ln>
        </p:spPr>
      </p:sp>
      <p:sp>
        <p:nvSpPr>
          <p:cNvPr id="35" name="Shape 29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6" name="Shape 30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7" name="Shape 31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8" name="Shape 32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9" name="Shape 33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0" name="Shape 34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1" name="Shape 35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2" name="Shape 36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3" name="Shape 37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4" name="Shape 38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5" name="Shape 39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6" name="Shape 40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7" name="Shape 41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8" name="Shape 42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9" name="Shape 43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50" name="Shape 44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51" name="Shape 45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52" name="Shape 46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53" name="Shape 47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54" name="Shape 4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55" name="Text 4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6" name="Text 5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季度经营分析</a:t>
            </a:r>
            <a:endParaRPr lang="en-US" sz="1050" dirty="0"/>
          </a:p>
        </p:txBody>
      </p:sp>
      <p:sp>
        <p:nvSpPr>
          <p:cNvPr id="57" name="Text 5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15</a:t>
            </a:r>
            <a:endParaRPr lang="en-US" sz="10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10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3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季度六项动作</a:t>
            </a:r>
            <a:endParaRPr lang="en-US" sz="330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826895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DFE6F3"/>
          </a:solidFill>
          <a:ln/>
        </p:spPr>
      </p:sp>
      <p:sp>
        <p:nvSpPr>
          <p:cNvPr id="7" name="Shape 5"/>
          <p:cNvSpPr/>
          <p:nvPr/>
        </p:nvSpPr>
        <p:spPr>
          <a:xfrm>
            <a:off x="1162050" y="2055495"/>
            <a:ext cx="419100" cy="419100"/>
          </a:xfrm>
          <a:prstGeom prst="ellipse">
            <a:avLst/>
          </a:prstGeom>
          <a:solidFill>
            <a:srgbClr val="256BD9">
              <a:alpha val="15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66825" y="2160270"/>
            <a:ext cx="209550" cy="20955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162050" y="260794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看结果</a:t>
            </a:r>
            <a:endParaRPr lang="en-US" sz="1425" dirty="0"/>
          </a:p>
        </p:txBody>
      </p:sp>
      <p:sp>
        <p:nvSpPr>
          <p:cNvPr id="10" name="Text 7"/>
          <p:cNvSpPr txBox="1"/>
          <p:nvPr/>
        </p:nvSpPr>
        <p:spPr>
          <a:xfrm>
            <a:off x="1162050" y="2931795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收入利润先对表。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4445000" y="1826895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DFE6F3"/>
          </a:solidFill>
          <a:ln/>
        </p:spPr>
      </p:sp>
      <p:sp>
        <p:nvSpPr>
          <p:cNvPr id="12" name="Shape 9"/>
          <p:cNvSpPr/>
          <p:nvPr/>
        </p:nvSpPr>
        <p:spPr>
          <a:xfrm>
            <a:off x="4692650" y="2055495"/>
            <a:ext cx="419100" cy="419100"/>
          </a:xfrm>
          <a:prstGeom prst="ellipse">
            <a:avLst/>
          </a:prstGeom>
          <a:solidFill>
            <a:srgbClr val="256BD9">
              <a:alpha val="15000"/>
            </a:srgbClr>
          </a:solidFill>
          <a:ln/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97425" y="2160270"/>
            <a:ext cx="209550" cy="209550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4692650" y="260794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拆结构</a:t>
            </a:r>
            <a:endParaRPr lang="en-US" sz="1425" dirty="0"/>
          </a:p>
        </p:txBody>
      </p:sp>
      <p:sp>
        <p:nvSpPr>
          <p:cNvPr id="15" name="Text 11"/>
          <p:cNvSpPr txBox="1"/>
          <p:nvPr/>
        </p:nvSpPr>
        <p:spPr>
          <a:xfrm>
            <a:off x="4692650" y="2931795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分业务线看贡献。</a:t>
            </a:r>
            <a:endParaRPr lang="en-US" sz="1050" dirty="0"/>
          </a:p>
        </p:txBody>
      </p:sp>
      <p:sp>
        <p:nvSpPr>
          <p:cNvPr id="16" name="Shape 12"/>
          <p:cNvSpPr/>
          <p:nvPr/>
        </p:nvSpPr>
        <p:spPr>
          <a:xfrm>
            <a:off x="7975600" y="1826895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DFE6F3"/>
          </a:solidFill>
          <a:ln/>
        </p:spPr>
      </p:sp>
      <p:sp>
        <p:nvSpPr>
          <p:cNvPr id="17" name="Shape 13"/>
          <p:cNvSpPr/>
          <p:nvPr/>
        </p:nvSpPr>
        <p:spPr>
          <a:xfrm>
            <a:off x="8223250" y="2055495"/>
            <a:ext cx="419100" cy="419100"/>
          </a:xfrm>
          <a:prstGeom prst="ellipse">
            <a:avLst/>
          </a:prstGeom>
          <a:solidFill>
            <a:srgbClr val="256BD9">
              <a:alpha val="15000"/>
            </a:srgbClr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28025" y="2160270"/>
            <a:ext cx="209550" cy="209550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8223250" y="260794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管成本</a:t>
            </a:r>
            <a:endParaRPr lang="en-US" sz="1425" dirty="0"/>
          </a:p>
        </p:txBody>
      </p:sp>
      <p:sp>
        <p:nvSpPr>
          <p:cNvPr id="20" name="Text 15"/>
          <p:cNvSpPr txBox="1"/>
          <p:nvPr/>
        </p:nvSpPr>
        <p:spPr>
          <a:xfrm>
            <a:off x="8223250" y="2931795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盯住主要费用科目。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914400" y="4170997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DFE6F3"/>
          </a:solidFill>
          <a:ln/>
        </p:spPr>
      </p:sp>
      <p:sp>
        <p:nvSpPr>
          <p:cNvPr id="22" name="Shape 17"/>
          <p:cNvSpPr/>
          <p:nvPr/>
        </p:nvSpPr>
        <p:spPr>
          <a:xfrm>
            <a:off x="1162050" y="4399597"/>
            <a:ext cx="419100" cy="419100"/>
          </a:xfrm>
          <a:prstGeom prst="ellipse">
            <a:avLst/>
          </a:prstGeom>
          <a:solidFill>
            <a:srgbClr val="256BD9">
              <a:alpha val="15000"/>
            </a:srgbClr>
          </a:solidFill>
          <a:ln/>
        </p:spPr>
      </p:sp>
      <p:pic>
        <p:nvPicPr>
          <p:cNvPr id="23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266825" y="4504373"/>
            <a:ext cx="209550" cy="209550"/>
          </a:xfrm>
          <a:prstGeom prst="rect">
            <a:avLst/>
          </a:prstGeom>
        </p:spPr>
      </p:pic>
      <p:sp>
        <p:nvSpPr>
          <p:cNvPr id="24" name="Text 18"/>
          <p:cNvSpPr txBox="1"/>
          <p:nvPr/>
        </p:nvSpPr>
        <p:spPr>
          <a:xfrm>
            <a:off x="1162050" y="4952047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抓回款</a:t>
            </a:r>
            <a:endParaRPr lang="en-US" sz="1425" dirty="0"/>
          </a:p>
        </p:txBody>
      </p:sp>
      <p:sp>
        <p:nvSpPr>
          <p:cNvPr id="25" name="Text 19"/>
          <p:cNvSpPr txBox="1"/>
          <p:nvPr/>
        </p:nvSpPr>
        <p:spPr>
          <a:xfrm>
            <a:off x="1162050" y="5275898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账龄结构定期梳理。</a:t>
            </a:r>
            <a:endParaRPr lang="en-US" sz="1050" dirty="0"/>
          </a:p>
        </p:txBody>
      </p:sp>
      <p:sp>
        <p:nvSpPr>
          <p:cNvPr id="26" name="Shape 20"/>
          <p:cNvSpPr/>
          <p:nvPr/>
        </p:nvSpPr>
        <p:spPr>
          <a:xfrm>
            <a:off x="4445000" y="4170997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DFE6F3"/>
          </a:solidFill>
          <a:ln/>
        </p:spPr>
      </p:sp>
      <p:sp>
        <p:nvSpPr>
          <p:cNvPr id="27" name="Shape 21"/>
          <p:cNvSpPr/>
          <p:nvPr/>
        </p:nvSpPr>
        <p:spPr>
          <a:xfrm>
            <a:off x="4692650" y="4399597"/>
            <a:ext cx="419100" cy="419100"/>
          </a:xfrm>
          <a:prstGeom prst="ellipse">
            <a:avLst/>
          </a:prstGeom>
          <a:solidFill>
            <a:srgbClr val="256BD9">
              <a:alpha val="15000"/>
            </a:srgbClr>
          </a:solidFill>
          <a:ln/>
        </p:spPr>
      </p:sp>
      <p:pic>
        <p:nvPicPr>
          <p:cNvPr id="28" name="Image 4" descr="preencoded.png">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797425" y="4504373"/>
            <a:ext cx="209550" cy="209550"/>
          </a:xfrm>
          <a:prstGeom prst="rect">
            <a:avLst/>
          </a:prstGeom>
        </p:spPr>
      </p:pic>
      <p:sp>
        <p:nvSpPr>
          <p:cNvPr id="29" name="Text 22"/>
          <p:cNvSpPr txBox="1"/>
          <p:nvPr/>
        </p:nvSpPr>
        <p:spPr>
          <a:xfrm>
            <a:off x="4692650" y="4952047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控风险</a:t>
            </a:r>
            <a:endParaRPr lang="en-US" sz="1425" dirty="0"/>
          </a:p>
        </p:txBody>
      </p:sp>
      <p:sp>
        <p:nvSpPr>
          <p:cNvPr id="30" name="Text 23"/>
          <p:cNvSpPr txBox="1"/>
          <p:nvPr/>
        </p:nvSpPr>
        <p:spPr>
          <a:xfrm>
            <a:off x="4692650" y="5275898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合规与风险敞口预警。</a:t>
            </a:r>
            <a:endParaRPr lang="en-US" sz="1050" dirty="0"/>
          </a:p>
        </p:txBody>
      </p:sp>
      <p:sp>
        <p:nvSpPr>
          <p:cNvPr id="31" name="Shape 24"/>
          <p:cNvSpPr/>
          <p:nvPr/>
        </p:nvSpPr>
        <p:spPr>
          <a:xfrm>
            <a:off x="7975600" y="4170997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DFE6F3"/>
          </a:solidFill>
          <a:ln/>
        </p:spPr>
      </p:sp>
      <p:sp>
        <p:nvSpPr>
          <p:cNvPr id="32" name="Shape 25"/>
          <p:cNvSpPr/>
          <p:nvPr/>
        </p:nvSpPr>
        <p:spPr>
          <a:xfrm>
            <a:off x="8223250" y="4399597"/>
            <a:ext cx="419100" cy="419100"/>
          </a:xfrm>
          <a:prstGeom prst="ellipse">
            <a:avLst/>
          </a:prstGeom>
          <a:solidFill>
            <a:srgbClr val="256BD9">
              <a:alpha val="15000"/>
            </a:srgbClr>
          </a:solidFill>
          <a:ln/>
        </p:spPr>
      </p:sp>
      <p:pic>
        <p:nvPicPr>
          <p:cNvPr id="33" name="Image 5" descr="preencoded.png">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328025" y="4504373"/>
            <a:ext cx="209550" cy="209550"/>
          </a:xfrm>
          <a:prstGeom prst="rect">
            <a:avLst/>
          </a:prstGeom>
        </p:spPr>
      </p:pic>
      <p:sp>
        <p:nvSpPr>
          <p:cNvPr id="34" name="Text 26"/>
          <p:cNvSpPr txBox="1"/>
          <p:nvPr/>
        </p:nvSpPr>
        <p:spPr>
          <a:xfrm>
            <a:off x="8223250" y="4952047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定举措</a:t>
            </a:r>
            <a:endParaRPr lang="en-US" sz="1425" dirty="0"/>
          </a:p>
        </p:txBody>
      </p:sp>
      <p:sp>
        <p:nvSpPr>
          <p:cNvPr id="35" name="Text 27"/>
          <p:cNvSpPr txBox="1"/>
          <p:nvPr/>
        </p:nvSpPr>
        <p:spPr>
          <a:xfrm>
            <a:off x="8223250" y="5275898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下季度重点逐条明确。</a:t>
            </a:r>
            <a:endParaRPr lang="en-US" sz="1050" dirty="0"/>
          </a:p>
        </p:txBody>
      </p:sp>
      <p:sp>
        <p:nvSpPr>
          <p:cNvPr id="36" name="Shape 2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37" name="Text 2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8" name="Text 3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季度经营分析</a:t>
            </a:r>
            <a:endParaRPr lang="en-US" sz="1050" dirty="0"/>
          </a:p>
        </p:txBody>
      </p:sp>
      <p:sp>
        <p:nvSpPr>
          <p:cNvPr id="39" name="Text 3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15</a:t>
            </a:r>
            <a:endParaRPr lang="en-US" sz="1050" dirty="0"/>
          </a:p>
        </p:txBody>
      </p:sp>
      <p:sp>
        <p:nvSpPr>
          <p:cNvPr id="40" name="Shape 32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AAC5F0"/>
            </a:solidFill>
            <a:prstDash val="solid"/>
          </a:ln>
        </p:spPr>
      </p:sp>
      <p:sp>
        <p:nvSpPr>
          <p:cNvPr id="41" name="Shape 33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2" name="Shape 34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3" name="Shape 35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4" name="Shape 36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5" name="Shape 37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6" name="Shape 38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7" name="Shape 39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8" name="Shape 40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9" name="Shape 41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50" name="Shape 42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51" name="Shape 43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52" name="Shape 44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53" name="Shape 45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54" name="Shape 46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55" name="Shape 47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56" name="Shape 48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57" name="Shape 49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58" name="Shape 50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59" name="Shape 51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60" name="Shape 5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61" name="Text 5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62" name="Text 5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季度经营分析</a:t>
            </a:r>
            <a:endParaRPr lang="en-US" sz="1050" dirty="0"/>
          </a:p>
        </p:txBody>
      </p:sp>
      <p:sp>
        <p:nvSpPr>
          <p:cNvPr id="63" name="Text 5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15</a:t>
            </a:r>
            <a:endParaRPr lang="en-US" sz="10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5524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809625"/>
            <a:ext cx="1036320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8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分析报告的三个原则</a:t>
            </a:r>
            <a:endParaRPr lang="en-US" sz="28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447800"/>
            <a:ext cx="10363200" cy="33528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914400" y="5105400"/>
            <a:ext cx="31877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  有对比</a:t>
            </a:r>
            <a:endParaRPr lang="en-US" sz="1425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5429250"/>
            <a:ext cx="31877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同比环比一起看。</a:t>
            </a:r>
            <a:endParaRPr lang="en-US" sz="1125" dirty="0"/>
          </a:p>
        </p:txBody>
      </p:sp>
      <p:sp>
        <p:nvSpPr>
          <p:cNvPr id="7" name="Shape 4"/>
          <p:cNvSpPr/>
          <p:nvPr/>
        </p:nvSpPr>
        <p:spPr>
          <a:xfrm>
            <a:off x="4368800" y="5105400"/>
            <a:ext cx="9525" cy="1104900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46355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 有归因</a:t>
            </a:r>
            <a:endParaRPr lang="en-US" sz="1425" dirty="0"/>
          </a:p>
        </p:txBody>
      </p:sp>
      <p:sp>
        <p:nvSpPr>
          <p:cNvPr id="9" name="Text 6"/>
          <p:cNvSpPr txBox="1"/>
          <p:nvPr/>
        </p:nvSpPr>
        <p:spPr>
          <a:xfrm>
            <a:off x="46355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数字背后的原因说清楚。</a:t>
            </a:r>
            <a:endParaRPr lang="en-US" sz="1125" dirty="0"/>
          </a:p>
        </p:txBody>
      </p:sp>
      <p:sp>
        <p:nvSpPr>
          <p:cNvPr id="10" name="Shape 7"/>
          <p:cNvSpPr/>
          <p:nvPr/>
        </p:nvSpPr>
        <p:spPr>
          <a:xfrm>
            <a:off x="7823200" y="5105400"/>
            <a:ext cx="9525" cy="1104900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80899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 有举措</a:t>
            </a:r>
            <a:endParaRPr lang="en-US" sz="1425" dirty="0"/>
          </a:p>
        </p:txBody>
      </p:sp>
      <p:sp>
        <p:nvSpPr>
          <p:cNvPr id="12" name="Text 9"/>
          <p:cNvSpPr txBox="1"/>
          <p:nvPr/>
        </p:nvSpPr>
        <p:spPr>
          <a:xfrm>
            <a:off x="80899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每个问题配一条应对。</a:t>
            </a:r>
            <a:endParaRPr lang="en-US" sz="1125" dirty="0"/>
          </a:p>
        </p:txBody>
      </p:sp>
      <p:sp>
        <p:nvSpPr>
          <p:cNvPr id="13" name="Shape 10"/>
          <p:cNvSpPr/>
          <p:nvPr/>
        </p:nvSpPr>
        <p:spPr>
          <a:xfrm>
            <a:off x="9906000" y="440055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56BD9">
              <a:alpha val="88000"/>
            </a:srgbClr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9906000" y="440055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Shape 12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7" name="Text 14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季度经营分析</a:t>
            </a:r>
            <a:endParaRPr lang="en-US" sz="975" dirty="0"/>
          </a:p>
        </p:txBody>
      </p:sp>
      <p:sp>
        <p:nvSpPr>
          <p:cNvPr id="18" name="Text 15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15</a:t>
            </a:r>
            <a:endParaRPr lang="en-US" sz="975" dirty="0"/>
          </a:p>
        </p:txBody>
      </p:sp>
      <p:sp>
        <p:nvSpPr>
          <p:cNvPr id="19" name="Text 16"/>
          <p:cNvSpPr txBox="1"/>
          <p:nvPr/>
        </p:nvSpPr>
        <p:spPr>
          <a:xfrm rot="-1800000">
            <a:off x="9144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0" name="Text 17"/>
          <p:cNvSpPr txBox="1"/>
          <p:nvPr/>
        </p:nvSpPr>
        <p:spPr>
          <a:xfrm rot="-1800000">
            <a:off x="43688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1" name="Text 18"/>
          <p:cNvSpPr txBox="1"/>
          <p:nvPr/>
        </p:nvSpPr>
        <p:spPr>
          <a:xfrm rot="-1800000">
            <a:off x="78232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2" name="Shape 19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AAC5F0"/>
            </a:solidFill>
            <a:prstDash val="solid"/>
          </a:ln>
        </p:spPr>
      </p:sp>
      <p:sp>
        <p:nvSpPr>
          <p:cNvPr id="23" name="Shape 20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571500" y="6286500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42" name="Shape 39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43" name="Text 40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44" name="Text 41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季度经营分析</a:t>
            </a:r>
            <a:endParaRPr lang="en-US" sz="975" dirty="0"/>
          </a:p>
        </p:txBody>
      </p:sp>
      <p:sp>
        <p:nvSpPr>
          <p:cNvPr id="45" name="Text 42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15</a:t>
            </a:r>
            <a:endParaRPr lang="en-US" sz="97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424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3" name="Shape 1"/>
          <p:cNvSpPr/>
          <p:nvPr/>
        </p:nvSpPr>
        <p:spPr>
          <a:xfrm>
            <a:off x="9144000" y="3143250"/>
            <a:ext cx="4095750" cy="4095750"/>
          </a:xfrm>
          <a:prstGeom prst="ellipse">
            <a:avLst/>
          </a:prstGeom>
          <a:solidFill>
            <a:srgbClr val="256BD9">
              <a:alpha val="14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838200"/>
            <a:ext cx="9525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28" kern="0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SUMMARY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23950"/>
            <a:ext cx="103632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总结与下一步</a:t>
            </a:r>
            <a:endParaRPr lang="en-US" sz="34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1336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DBCE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950" dirty="0"/>
          </a:p>
        </p:txBody>
      </p:sp>
      <p:sp>
        <p:nvSpPr>
          <p:cNvPr id="7" name="Text 5"/>
          <p:cNvSpPr txBox="1"/>
          <p:nvPr/>
        </p:nvSpPr>
        <p:spPr>
          <a:xfrm>
            <a:off x="1676400" y="21717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经营结果概览</a:t>
            </a:r>
            <a:endParaRPr lang="en-US" sz="1650" dirty="0"/>
          </a:p>
        </p:txBody>
      </p:sp>
      <p:sp>
        <p:nvSpPr>
          <p:cNvPr id="8" name="Shape 6"/>
          <p:cNvSpPr/>
          <p:nvPr/>
        </p:nvSpPr>
        <p:spPr>
          <a:xfrm>
            <a:off x="1676400" y="2686050"/>
            <a:ext cx="8610600" cy="9525"/>
          </a:xfrm>
          <a:prstGeom prst="rect">
            <a:avLst/>
          </a:prstGeom>
          <a:solidFill>
            <a:srgbClr val="B9BDC5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914400" y="28384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DBCE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950" dirty="0"/>
          </a:p>
        </p:txBody>
      </p:sp>
      <p:sp>
        <p:nvSpPr>
          <p:cNvPr id="10" name="Text 8"/>
          <p:cNvSpPr txBox="1"/>
          <p:nvPr/>
        </p:nvSpPr>
        <p:spPr>
          <a:xfrm>
            <a:off x="1676400" y="28765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结构拆解</a:t>
            </a:r>
            <a:endParaRPr lang="en-US" sz="1650" dirty="0"/>
          </a:p>
        </p:txBody>
      </p:sp>
      <p:sp>
        <p:nvSpPr>
          <p:cNvPr id="11" name="Shape 9"/>
          <p:cNvSpPr/>
          <p:nvPr/>
        </p:nvSpPr>
        <p:spPr>
          <a:xfrm>
            <a:off x="1676400" y="3390900"/>
            <a:ext cx="8610600" cy="9525"/>
          </a:xfrm>
          <a:prstGeom prst="rect">
            <a:avLst/>
          </a:prstGeom>
          <a:solidFill>
            <a:srgbClr val="B9BDC5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914400" y="35433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DBCE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950" dirty="0"/>
          </a:p>
        </p:txBody>
      </p:sp>
      <p:sp>
        <p:nvSpPr>
          <p:cNvPr id="13" name="Text 11"/>
          <p:cNvSpPr txBox="1"/>
          <p:nvPr/>
        </p:nvSpPr>
        <p:spPr>
          <a:xfrm>
            <a:off x="1676400" y="35814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成本与费用</a:t>
            </a:r>
            <a:endParaRPr lang="en-US" sz="1650" dirty="0"/>
          </a:p>
        </p:txBody>
      </p:sp>
      <p:sp>
        <p:nvSpPr>
          <p:cNvPr id="14" name="Shape 12"/>
          <p:cNvSpPr/>
          <p:nvPr/>
        </p:nvSpPr>
        <p:spPr>
          <a:xfrm>
            <a:off x="1676400" y="4095750"/>
            <a:ext cx="8610600" cy="9525"/>
          </a:xfrm>
          <a:prstGeom prst="rect">
            <a:avLst/>
          </a:prstGeom>
          <a:solidFill>
            <a:srgbClr val="B9BDC5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914400" y="42481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DBCE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950" dirty="0"/>
          </a:p>
        </p:txBody>
      </p:sp>
      <p:sp>
        <p:nvSpPr>
          <p:cNvPr id="16" name="Text 14"/>
          <p:cNvSpPr txBox="1"/>
          <p:nvPr/>
        </p:nvSpPr>
        <p:spPr>
          <a:xfrm>
            <a:off x="1676400" y="42862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风险与应对</a:t>
            </a:r>
            <a:endParaRPr lang="en-US" sz="1650" dirty="0"/>
          </a:p>
        </p:txBody>
      </p:sp>
      <p:sp>
        <p:nvSpPr>
          <p:cNvPr id="17" name="Shape 15"/>
          <p:cNvSpPr/>
          <p:nvPr/>
        </p:nvSpPr>
        <p:spPr>
          <a:xfrm>
            <a:off x="914400" y="5391150"/>
            <a:ext cx="10363200" cy="533400"/>
          </a:xfrm>
          <a:prstGeom prst="roundRect">
            <a:avLst>
              <a:gd name="adj" fmla="val 17857"/>
            </a:avLst>
          </a:prstGeom>
          <a:solidFill>
            <a:srgbClr val="256BD9">
              <a:alpha val="22000"/>
            </a:srgbClr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1143000" y="5534025"/>
            <a:ext cx="152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9DBCE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下一步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2667000" y="5524500"/>
            <a:ext cx="838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按既定节奏推进，持续迭代优化</a:t>
            </a:r>
            <a:endParaRPr lang="en-US" sz="1350" dirty="0"/>
          </a:p>
        </p:txBody>
      </p:sp>
      <p:sp>
        <p:nvSpPr>
          <p:cNvPr id="20" name="Text 18"/>
          <p:cNvSpPr txBox="1"/>
          <p:nvPr/>
        </p:nvSpPr>
        <p:spPr>
          <a:xfrm>
            <a:off x="914400" y="64389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季度经营分析</a:t>
            </a:r>
            <a:endParaRPr lang="en-US" sz="975" dirty="0"/>
          </a:p>
        </p:txBody>
      </p:sp>
      <p:sp>
        <p:nvSpPr>
          <p:cNvPr id="21" name="Shape 19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AAC5F0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4" name="Shape 22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5" name="Shape 23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6" name="Shape 24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424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143250" y="476250"/>
            <a:ext cx="5905500" cy="5905500"/>
          </a:xfrm>
          <a:prstGeom prst="ellipse">
            <a:avLst/>
          </a:prstGeom>
          <a:ln w="9525">
            <a:solidFill>
              <a:srgbClr val="B9BDC5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0" y="2570797"/>
            <a:ext cx="12192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900" b="1" spc="552" kern="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谢谢</a:t>
            </a:r>
            <a:endParaRPr lang="en-US" sz="6900" dirty="0"/>
          </a:p>
        </p:txBody>
      </p:sp>
      <p:sp>
        <p:nvSpPr>
          <p:cNvPr id="4" name="Shape 2"/>
          <p:cNvSpPr/>
          <p:nvPr/>
        </p:nvSpPr>
        <p:spPr>
          <a:xfrm>
            <a:off x="5638800" y="3725227"/>
            <a:ext cx="914400" cy="47625"/>
          </a:xfrm>
          <a:prstGeom prst="rect">
            <a:avLst/>
          </a:prstGeom>
          <a:solidFill>
            <a:srgbClr val="9DBCEE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0" y="4058602"/>
            <a:ext cx="121920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以上为季度经营分析汇报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AAC5F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8" name="Shape 6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9" name="Shape 7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0" name="Shape 8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1" name="Shape 9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2" name="Shape 10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3" name="Shape 11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4" name="Shape 12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5" name="Shape 13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6" name="Shape 14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7" name="Shape 15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8" name="Shape 16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9" name="Shape 17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0" name="Shape 18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1" name="Shape 19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4" name="Shape 22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974工具箱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974工具箱</dc:creator>
  <cp:lastModifiedBy>974工具箱</cp:lastModifiedBy>
  <cp:revision>1</cp:revision>
  <dcterms:created xsi:type="dcterms:W3CDTF">2026-10-17T03:02:21Z</dcterms:created>
  <dcterms:modified xsi:type="dcterms:W3CDTF">2026-10-17T03:02:21Z</dcterms:modified>
</cp:coreProperties>
</file>