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39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40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41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3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9.xlsx"/></Relationships>
</file>

<file path=ppt/charts/_rels/chart14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0.xlsx"/></Relationships>
</file>

<file path=ppt/charts/_rels/chart14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1.xlsx"/></Relationships>
</file>

<file path=ppt/charts/chart1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年会预算分配</c:v>
                </c:pt>
              </c:strCache>
            </c:strRef>
          </c:tx>
          <c:spPr>
            <a:solidFill>
              <a:srgbClr val="FFD70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F0D98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FFD70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F8D84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5D7AF7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909BD1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餐饮</c:v>
                  </c:pt>
                  <c:pt idx="1">
                    <c:v>场地搭建</c:v>
                  </c:pt>
                  <c:pt idx="2">
                    <c:v>奖品</c:v>
                  </c:pt>
                  <c:pt idx="3">
                    <c:v>节目物料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24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F0D98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F0D98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38332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1AF6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C1A10"/>
        </a:solidFill>
        <a:ln w="12700" cap="flat">
          <a:solidFill>
            <a:srgbClr val="1C1A10"/>
          </a:solidFill>
        </a:ln>
        <a:effectLst/>
      </c:spPr>
    </c:plotArea>
    <c:plotVisOnly val="1"/>
    <c:dispBlanksAs val="span"/>
  </c:chart>
  <c:spPr>
    <a:solidFill>
      <a:srgbClr val="1C1A10"/>
    </a:solidFill>
    <a:ln>
      <a:noFill/>
    </a:ln>
    <a:effectLst/>
  </c:spPr>
  <c:externalData r:id="rId1">
    <c:autoUpdate val="0"/>
  </c:externalData>
</c:chartSpace>
</file>

<file path=ppt/charts/chart1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FFD700"/>
              </a:solidFill>
              <a:effectLst/>
            </c:spPr>
          </c:dPt>
          <c:dPt>
            <c:idx val="1"/>
            <c:bubble3D val="0"/>
            <c:spPr>
              <a:solidFill>
                <a:srgbClr val="F8D845"/>
              </a:solidFill>
              <a:effectLst/>
            </c:spPr>
          </c:dPt>
          <c:dPt>
            <c:idx val="2"/>
            <c:bubble3D val="0"/>
            <c:spPr>
              <a:solidFill>
                <a:srgbClr val="5D7AF7"/>
              </a:solidFill>
              <a:effectLst/>
            </c:spPr>
          </c:dPt>
          <c:dPt>
            <c:idx val="3"/>
            <c:bubble3D val="0"/>
            <c:spPr>
              <a:solidFill>
                <a:srgbClr val="909BD1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A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A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A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A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餐饮</c:v>
                </c:pt>
                <c:pt idx="1">
                  <c:v>场地搭建</c:v>
                </c:pt>
                <c:pt idx="2">
                  <c:v>奖品</c:v>
                </c:pt>
                <c:pt idx="3">
                  <c:v>节目物料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38</c:v>
                </c:pt>
                <c:pt idx="1">
                  <c:v>24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firstSliceAng val="0"/>
        <c:holeSize val="50"/>
      </c:doughnutChart>
      <c:spPr>
        <a:solidFill>
          <a:srgbClr val="1C1A10"/>
        </a:solidFill>
        <a:ln w="12700" cap="flat">
          <a:solidFill>
            <a:srgbClr val="1C1A10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F0D98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C1A10"/>
    </a:solidFill>
    <a:ln>
      <a:noFill/>
    </a:ln>
    <a:effectLst/>
  </c:spPr>
  <c:externalData r:id="rId1">
    <c:autoUpdate val="0"/>
  </c:externalData>
</c:chartSpace>
</file>

<file path=ppt/charts/chart1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FFD700"/>
            </a:solidFill>
            <a:ln w="25400" cap="flat">
              <a:solidFill>
                <a:srgbClr val="FFD70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0D98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FFD700"/>
              </a:solidFill>
              <a:ln w="9525" cap="flat">
                <a:solidFill>
                  <a:srgbClr val="FFD70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餐饮</c:v>
                  </c:pt>
                  <c:pt idx="1">
                    <c:v>场地搭建</c:v>
                  </c:pt>
                  <c:pt idx="2">
                    <c:v>奖品</c:v>
                  </c:pt>
                  <c:pt idx="3">
                    <c:v>节目物料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24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0D98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F0D98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38332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1AF6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C1A10"/>
        </a:solidFill>
        <a:ln w="12700" cap="flat">
          <a:solidFill>
            <a:srgbClr val="1C1A10"/>
          </a:solidFill>
        </a:ln>
        <a:effectLst/>
      </c:spPr>
    </c:plotArea>
    <c:plotVisOnly val="1"/>
    <c:dispBlanksAs val="span"/>
  </c:chart>
  <c:spPr>
    <a:solidFill>
      <a:srgbClr val="1C1A10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image" Target="../media/image-15-3.png"/><Relationship Id="rId4" Type="http://schemas.openxmlformats.org/officeDocument/2006/relationships/image" Target="../media/image-15-4.svg"/><Relationship Id="rId5" Type="http://schemas.openxmlformats.org/officeDocument/2006/relationships/image" Target="../media/image-15-5.png"/><Relationship Id="rId6" Type="http://schemas.openxmlformats.org/officeDocument/2006/relationships/image" Target="../media/image-15-6.svg"/><Relationship Id="rId7" Type="http://schemas.openxmlformats.org/officeDocument/2006/relationships/image" Target="../media/image-15-7.png"/><Relationship Id="rId8" Type="http://schemas.openxmlformats.org/officeDocument/2006/relationships/image" Target="../media/image-15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年会活动 · 内部策划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让一场年会，把一年的辛苦变成下一年的劲头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FFED8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年会六个环节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4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一句口号定基调，轻松而不失庄重。口号别太口号，能上口才好。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开场、回顾、表彰、节目、抽奖，节奏张弛有度。中间要有笑点，也要有走心的环节。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舞台、灯光、餐饮、奖品逐项落实，每项定人定时间。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B2719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FFD700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B2719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5D7AF7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D7A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B2719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A48B04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A48B0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B2719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FFD700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41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42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43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4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5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705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468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13435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13435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463165"/>
            <a:ext cx="10363200" cy="1905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171450" cy="171450"/>
          </a:xfrm>
          <a:prstGeom prst="ellipse">
            <a:avLst/>
          </a:prstGeom>
          <a:solidFill>
            <a:srgbClr val="FFD700"/>
          </a:solidFill>
          <a:ln w="38100">
            <a:solidFill>
              <a:srgbClr val="1C1A1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1 月</a:t>
            </a:r>
            <a:endParaRPr lang="en-US" sz="1125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1125" dirty="0"/>
          </a:p>
        </p:txBody>
      </p:sp>
      <p:sp>
        <p:nvSpPr>
          <p:cNvPr id="11" name="Shape 9"/>
          <p:cNvSpPr/>
          <p:nvPr/>
        </p:nvSpPr>
        <p:spPr>
          <a:xfrm>
            <a:off x="3712464" y="2377440"/>
            <a:ext cx="171450" cy="171450"/>
          </a:xfrm>
          <a:prstGeom prst="ellipse">
            <a:avLst/>
          </a:prstGeom>
          <a:solidFill>
            <a:srgbClr val="FFD700"/>
          </a:solidFill>
          <a:ln w="38100">
            <a:solidFill>
              <a:srgbClr val="1C1A1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712464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2 月</a:t>
            </a:r>
            <a:endParaRPr lang="en-US" sz="1125" dirty="0"/>
          </a:p>
        </p:txBody>
      </p:sp>
      <p:sp>
        <p:nvSpPr>
          <p:cNvPr id="13" name="Text 11"/>
          <p:cNvSpPr txBox="1"/>
          <p:nvPr/>
        </p:nvSpPr>
        <p:spPr>
          <a:xfrm>
            <a:off x="3712464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712464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1125" dirty="0"/>
          </a:p>
        </p:txBody>
      </p:sp>
      <p:sp>
        <p:nvSpPr>
          <p:cNvPr id="15" name="Shape 13"/>
          <p:cNvSpPr/>
          <p:nvPr/>
        </p:nvSpPr>
        <p:spPr>
          <a:xfrm>
            <a:off x="6510528" y="2377440"/>
            <a:ext cx="171450" cy="171450"/>
          </a:xfrm>
          <a:prstGeom prst="ellipse">
            <a:avLst/>
          </a:prstGeom>
          <a:solidFill>
            <a:srgbClr val="FFD700"/>
          </a:solidFill>
          <a:ln w="38100">
            <a:solidFill>
              <a:srgbClr val="1C1A1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510528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3 月</a:t>
            </a:r>
            <a:endParaRPr lang="en-US" sz="1125" dirty="0"/>
          </a:p>
        </p:txBody>
      </p:sp>
      <p:sp>
        <p:nvSpPr>
          <p:cNvPr id="17" name="Text 15"/>
          <p:cNvSpPr txBox="1"/>
          <p:nvPr/>
        </p:nvSpPr>
        <p:spPr>
          <a:xfrm>
            <a:off x="6510528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510528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1125" dirty="0"/>
          </a:p>
        </p:txBody>
      </p:sp>
      <p:sp>
        <p:nvSpPr>
          <p:cNvPr id="19" name="Shape 17"/>
          <p:cNvSpPr/>
          <p:nvPr/>
        </p:nvSpPr>
        <p:spPr>
          <a:xfrm>
            <a:off x="9308592" y="2377440"/>
            <a:ext cx="171450" cy="171450"/>
          </a:xfrm>
          <a:prstGeom prst="ellipse">
            <a:avLst/>
          </a:prstGeom>
          <a:solidFill>
            <a:srgbClr val="FFD700"/>
          </a:solidFill>
          <a:ln w="38100">
            <a:solidFill>
              <a:srgbClr val="1C1A1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308592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4 月</a:t>
            </a:r>
            <a:endParaRPr lang="en-US" sz="1125" dirty="0"/>
          </a:p>
        </p:txBody>
      </p:sp>
      <p:sp>
        <p:nvSpPr>
          <p:cNvPr id="21" name="Text 19"/>
          <p:cNvSpPr txBox="1"/>
          <p:nvPr/>
        </p:nvSpPr>
        <p:spPr>
          <a:xfrm>
            <a:off x="9308592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308592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1125" dirty="0"/>
          </a:p>
        </p:txBody>
      </p:sp>
      <p:sp>
        <p:nvSpPr>
          <p:cNvPr id="23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年会六个环节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开场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短片回顾，快速点燃气氛。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回顾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用数据讲一年的成绩。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表彰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把荣誉颁给该得的人。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节目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员工自编自演，热闹有温度。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抽奖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分轮次进行，保持热度。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收尾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一句话定调，展望明年。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47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48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49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51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8869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6492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 vs 改造后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31545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31545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86000"/>
            <a:ext cx="4914900" cy="476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14400" y="2581275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914400" y="3133725"/>
            <a:ext cx="76200" cy="762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04800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纸质点检表，随手填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914400" y="3603308"/>
            <a:ext cx="76200" cy="762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17583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异常靠口头转达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914400" y="4072890"/>
            <a:ext cx="76200" cy="762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398716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数据月底才汇总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914400" y="4542473"/>
            <a:ext cx="76200" cy="762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181100" y="4456748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责任难以追溯到人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362700" y="2286000"/>
            <a:ext cx="4914900" cy="476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362700" y="2581275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改造后</a:t>
            </a:r>
            <a:endParaRPr lang="en-US" sz="1950" dirty="0"/>
          </a:p>
        </p:txBody>
      </p:sp>
      <p:sp>
        <p:nvSpPr>
          <p:cNvPr id="18" name="Shape 16"/>
          <p:cNvSpPr/>
          <p:nvPr/>
        </p:nvSpPr>
        <p:spPr>
          <a:xfrm>
            <a:off x="6362700" y="3133725"/>
            <a:ext cx="76200" cy="762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04800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移动端点检，现场留痕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6362700" y="3603308"/>
            <a:ext cx="76200" cy="762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17583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异常自动生成工单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362700" y="4072890"/>
            <a:ext cx="76200" cy="762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398716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数据实时看板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6362700" y="4542473"/>
            <a:ext cx="76200" cy="762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629400" y="4456748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年会三个关键数字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B2719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48B0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参会人数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含员工及特邀嘉宾。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B2719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48B0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3.5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小时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总时长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含用餐与互动的整体安排。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B2719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48B0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表彰奖项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覆盖团队与个人多个维度。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年会预算分配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办好年会的三个关键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有温度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让员工觉得被看见。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有节奏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张弛有度，不冷场。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有分工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每件事都有人负责。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0" name="Shape 27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2" name="Text 29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33" name="Text 30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B271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FFD700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C1A10"/>
          </a:solidFill>
          <a:ln w="9525">
            <a:solidFill>
              <a:srgbClr val="38332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围绕「节日庆典」场景的关键能力，帮助更快落地。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C1A10"/>
          </a:solidFill>
          <a:ln w="9525">
            <a:solidFill>
              <a:srgbClr val="383320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围绕「节日庆典」场景的关键能力，帮助更快落地。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C1A10"/>
          </a:solidFill>
          <a:ln w="9525">
            <a:solidFill>
              <a:srgbClr val="38332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围绕「节日庆典」场景的关键能力，帮助更快落地。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40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41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42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4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C3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C3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C3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FFD70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C3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FFED8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预祝年会圆满举办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2026-10-17T03:05:52Z</dcterms:created>
  <dcterms:modified xsi:type="dcterms:W3CDTF">2026-10-17T03:05:52Z</dcterms:modified>
</cp:coreProperties>
</file>