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8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各区域隐患整改完成率 · 整体表现</c:v>
                </c:pt>
              </c:strCache>
            </c:strRef>
          </c:tx>
          <c:spPr>
            <a:solidFill>
              <a:srgbClr val="9E23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58076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F1B7B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冲压车间</c:v>
                  </c:pt>
                  <c:pt idx="1">
                    <c:v>装配线</c:v>
                  </c:pt>
                  <c:pt idx="2">
                    <c:v>仓储区</c:v>
                  </c:pt>
                  <c:pt idx="3">
                    <c:v>动力站房</c:v>
                  </c:pt>
                  <c:pt idx="4">
                    <c:v>外协区域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98</c:v>
                </c:pt>
                <c:pt idx="1">
                  <c:v>94</c:v>
                </c:pt>
                <c:pt idx="2">
                  <c:v>90</c:v>
                </c:pt>
                <c:pt idx="3">
                  <c:v>86</c:v>
                </c:pt>
                <c:pt idx="4">
                  <c:v>74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bubble3D val="0"/>
            <c:spPr>
              <a:solidFill>
                <a:srgbClr val="E58076"/>
              </a:solidFill>
              <a:effectLst/>
            </c:spPr>
          </c:dPt>
          <c:dPt>
            <c:idx val="4"/>
            <c:bubble3D val="0"/>
            <c:spPr>
              <a:solidFill>
                <a:srgbClr val="F1B7B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冲压车间</c:v>
                </c:pt>
                <c:pt idx="1">
                  <c:v>装配线</c:v>
                </c:pt>
                <c:pt idx="2">
                  <c:v>仓储区</c:v>
                </c:pt>
                <c:pt idx="3">
                  <c:v>动力站房</c:v>
                </c:pt>
                <c:pt idx="4">
                  <c:v>外协区域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98</c:v>
                </c:pt>
                <c:pt idx="1">
                  <c:v>94</c:v>
                </c:pt>
                <c:pt idx="2">
                  <c:v>90</c:v>
                </c:pt>
                <c:pt idx="3">
                  <c:v>86</c:v>
                </c:pt>
                <c:pt idx="4">
                  <c:v>74</c:v>
                </c:pt>
              </c:numCache>
            </c:numRef>
          </c:val>
        </c:ser>
        <c:firstSliceAng val="0"/>
        <c:holeSize val="50"/>
      </c:doughnutChart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9E231A"/>
            </a:solidFill>
            <a:ln w="25400" cap="flat">
              <a:solidFill>
                <a:srgbClr val="9E231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9E231A"/>
              </a:solidFill>
              <a:ln w="9525" cap="flat">
                <a:solidFill>
                  <a:srgbClr val="9E231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冲压车间</c:v>
                  </c:pt>
                  <c:pt idx="1">
                    <c:v>装配线</c:v>
                  </c:pt>
                  <c:pt idx="2">
                    <c:v>仓储区</c:v>
                  </c:pt>
                  <c:pt idx="3">
                    <c:v>动力站房</c:v>
                  </c:pt>
                  <c:pt idx="4">
                    <c:v>外协区域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98</c:v>
                </c:pt>
                <c:pt idx="1">
                  <c:v>94</c:v>
                </c:pt>
                <c:pt idx="2">
                  <c:v>90</c:v>
                </c:pt>
                <c:pt idx="3">
                  <c:v>86</c:v>
                </c:pt>
                <c:pt idx="4">
                  <c:v>74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7A1D18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安全培训 · 风险分级管控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把风险管控和隐患排查两道防线讲清楚、落下去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机制落地的三个抓手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双重预防六个动作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风险分级管控在前，隐患排查治理在后。前者把源头管住，后者兜住漏网的隐患，两道防线都立起来，事故才有拦截点。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按发生的可能性与后果严重程度两个维度定级，红、橙、黄、蓝四色对号入座。等级不同，管控层级和检查频次也不同。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按区域、按设备、按作业活动三条线建清单，逐项销号。一般隐患当场整改，重大隐患定人、定时、定措施挂牌督办。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机制落地的三个抓手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风险辨识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把作业活动逐条拆开，找全危险源。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分级管控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四色分级，高风险的先管、重点盯。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排查销号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清单化管理，发现项跟踪到整改完成。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谁来负责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双重预防六个动作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辨识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按作业活动逐条找危险源。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评估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用可能性×后果定风险等级。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分级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红橙黄蓝四色对号入座。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管控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高风险点设专门措施与责任人。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排查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按区域设备活动建排查清单。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销号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整改完成才销，未闭环不放过。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44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机制运行后的三个结果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起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重大隐患存量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高风险点建档管控，做到动态清零。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条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隐患整改完成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全年排查发现的问题逐条销号，闭环率达标。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重复隐患下降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源头治理见效，同类问题不再反复出现。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商务培训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0B7D83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B7D8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22116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谁来负责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三类高风险作业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动火作业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审批、监护、清场一个不能少。</a:t>
            </a:r>
            <a:endParaRPr lang="en-US" sz="1125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受限空间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先通风检测，后作业，监护不离人。</a:t>
            </a:r>
            <a:endParaRPr lang="en-US" sz="1125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43674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高处作业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79869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防护到位再上，工器具防坠落。</a:t>
            </a:r>
            <a:endParaRPr lang="en-US" sz="1125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定位矩阵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905000" y="5867400"/>
            <a:ext cx="9182100" cy="190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7" name="Shape 5"/>
          <p:cNvSpPr/>
          <p:nvPr/>
        </p:nvSpPr>
        <p:spPr>
          <a:xfrm>
            <a:off x="1905000" y="2286000"/>
            <a:ext cx="19050" cy="35814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90500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业务价值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8229600" y="59626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落地难度 →</a:t>
            </a:r>
            <a:endParaRPr lang="en-US" sz="975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5962650"/>
            <a:ext cx="152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 ←→ 高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92405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FAE5E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09550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优先攻坚</a:t>
            </a:r>
            <a:endParaRPr lang="en-US" sz="1425" dirty="0"/>
          </a:p>
        </p:txBody>
      </p:sp>
      <p:sp>
        <p:nvSpPr>
          <p:cNvPr id="13" name="Text 11"/>
          <p:cNvSpPr txBox="1"/>
          <p:nvPr/>
        </p:nvSpPr>
        <p:spPr>
          <a:xfrm>
            <a:off x="209550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价值高、难度大：作为重点专项立项推进。</a:t>
            </a:r>
            <a:endParaRPr lang="en-US" sz="975" dirty="0"/>
          </a:p>
        </p:txBody>
      </p:sp>
      <p:sp>
        <p:nvSpPr>
          <p:cNvPr id="14" name="Shape 12"/>
          <p:cNvSpPr/>
          <p:nvPr/>
        </p:nvSpPr>
        <p:spPr>
          <a:xfrm>
            <a:off x="651510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F6CFCC"/>
          </a:solidFill>
          <a:ln w="11430">
            <a:solidFill>
              <a:srgbClr val="D42C1D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68655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快速见效</a:t>
            </a:r>
            <a:endParaRPr lang="en-US" sz="1425" dirty="0"/>
          </a:p>
        </p:txBody>
      </p:sp>
      <p:sp>
        <p:nvSpPr>
          <p:cNvPr id="16" name="Text 14"/>
          <p:cNvSpPr txBox="1"/>
          <p:nvPr/>
        </p:nvSpPr>
        <p:spPr>
          <a:xfrm>
            <a:off x="668655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价值高、难度低：先做，形成可见成果。</a:t>
            </a:r>
            <a:endParaRPr lang="en-US" sz="975" dirty="0"/>
          </a:p>
        </p:txBody>
      </p:sp>
      <p:sp>
        <p:nvSpPr>
          <p:cNvPr id="17" name="Shape 15"/>
          <p:cNvSpPr/>
          <p:nvPr/>
        </p:nvSpPr>
        <p:spPr>
          <a:xfrm>
            <a:off x="192405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FAE5E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09550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择优补位</a:t>
            </a:r>
            <a:endParaRPr lang="en-US" sz="1425" dirty="0"/>
          </a:p>
        </p:txBody>
      </p:sp>
      <p:sp>
        <p:nvSpPr>
          <p:cNvPr id="19" name="Text 17"/>
          <p:cNvSpPr txBox="1"/>
          <p:nvPr/>
        </p:nvSpPr>
        <p:spPr>
          <a:xfrm>
            <a:off x="209550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价值低、难度低：有余力时补齐，避免长期空缺。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651510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FAE5E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8655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暂缓观察</a:t>
            </a:r>
            <a:endParaRPr lang="en-US" sz="1425" dirty="0"/>
          </a:p>
        </p:txBody>
      </p:sp>
      <p:sp>
        <p:nvSpPr>
          <p:cNvPr id="22" name="Text 20"/>
          <p:cNvSpPr txBox="1"/>
          <p:nvPr/>
        </p:nvSpPr>
        <p:spPr>
          <a:xfrm>
            <a:off x="668655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价值低、难度大：暂不投入，定期回看。</a:t>
            </a:r>
            <a:endParaRPr lang="en-US" sz="97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1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各区域隐患整改完成率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谁来负责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42C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安全无小事，落实在每一班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2026-10-17T04:37:46Z</dcterms:created>
  <dcterms:modified xsi:type="dcterms:W3CDTF">2026-10-17T04:37:46Z</dcterms:modified>
</cp:coreProperties>
</file>