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37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38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39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charts/_rels/chart3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3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上线前后关键指标对比 · 整体表现</c:v>
                </c:pt>
              </c:strCache>
            </c:strRef>
          </c:tx>
          <c:spPr>
            <a:solidFill>
              <a:srgbClr val="89CFF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89CFF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3DBF5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F0744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99C82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点检及时率</c:v>
                  </c:pt>
                  <c:pt idx="1">
                    <c:v>异常响应</c:v>
                  </c:pt>
                  <c:pt idx="2">
                    <c:v>维修闭环</c:v>
                  </c:pt>
                  <c:pt idx="3">
                    <c:v>报表准确率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97</c:v>
                </c:pt>
                <c:pt idx="1">
                  <c:v>88</c:v>
                </c:pt>
                <c:pt idx="2">
                  <c:v>93</c:v>
                </c:pt>
                <c:pt idx="3">
                  <c:v>99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DCE7F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BD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89CFF0"/>
              </a:solidFill>
              <a:effectLst/>
            </c:spPr>
          </c:dPt>
          <c:dPt>
            <c:idx val="1"/>
            <c:bubble3D val="0"/>
            <c:spPr>
              <a:solidFill>
                <a:srgbClr val="B3DBF5"/>
              </a:solidFill>
              <a:effectLst/>
            </c:spPr>
          </c:dPt>
          <c:dPt>
            <c:idx val="2"/>
            <c:bubble3D val="0"/>
            <c:spPr>
              <a:solidFill>
                <a:srgbClr val="F07442"/>
              </a:solidFill>
              <a:effectLst/>
            </c:spPr>
          </c:dPt>
          <c:dPt>
            <c:idx val="3"/>
            <c:bubble3D val="0"/>
            <c:spPr>
              <a:solidFill>
                <a:srgbClr val="E99C8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点检及时率</c:v>
                </c:pt>
                <c:pt idx="1">
                  <c:v>异常响应</c:v>
                </c:pt>
                <c:pt idx="2">
                  <c:v>维修闭环</c:v>
                </c:pt>
                <c:pt idx="3">
                  <c:v>报表准确率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97</c:v>
                </c:pt>
                <c:pt idx="1">
                  <c:v>88</c:v>
                </c:pt>
                <c:pt idx="2">
                  <c:v>93</c:v>
                </c:pt>
                <c:pt idx="3">
                  <c:v>99</c:v>
                </c:pt>
              </c:numCache>
            </c:numRef>
          </c:val>
        </c:ser>
        <c:firstSliceAng val="0"/>
        <c:holeSize val="50"/>
      </c:doughnutChart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DCE7F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89CFF0"/>
            </a:solidFill>
            <a:ln w="25400" cap="flat">
              <a:solidFill>
                <a:srgbClr val="89CFF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89CFF0"/>
              </a:solidFill>
              <a:ln w="9525" cap="flat">
                <a:solidFill>
                  <a:srgbClr val="89CFF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点检及时率</c:v>
                  </c:pt>
                  <c:pt idx="1">
                    <c:v>异常响应</c:v>
                  </c:pt>
                  <c:pt idx="2">
                    <c:v>维修闭环</c:v>
                  </c:pt>
                  <c:pt idx="3">
                    <c:v>报表准确率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97</c:v>
                </c:pt>
                <c:pt idx="1">
                  <c:v>88</c:v>
                </c:pt>
                <c:pt idx="2">
                  <c:v>93</c:v>
                </c:pt>
                <c:pt idx="3">
                  <c:v>99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DCE7F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BD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产品发布 · 方案介绍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让设备管理从「人盯人」变成「数据驱动」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CAE9F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方案能力的三个方面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方案六大能力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2" name="Shape 6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63" name="Text 6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4" name="Text 6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65" name="Text 6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记录散落、统计靠手工、异常靠口头传递，这些问题看着小，累积起来就是管理黑洞。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1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2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4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点检、报修、派工、验收全流程线上留痕，谁在哪一步、什么时候做的，记录下来可追溯。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1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2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4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设备健康度、故障率、维修工时自动成图。数据不会说谎，它把「感觉还行」变成「具体是多少」。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1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2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4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方案能力的三个方面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现场端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扫码点检、拍照留证、异常一键上报。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云端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数据汇总、报表生成、多厂区统一管理。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分析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健康度评分与故障趋势，辅助决策。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3" name="Shape 5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64" name="Text 5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5" name="Text 6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66" name="Text 6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45161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72783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39446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39446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89CFF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试点</a:t>
            </a:r>
            <a:endParaRPr lang="en-US" sz="15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36195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222F4A"/>
          </a:solidFill>
          <a:ln/>
        </p:spPr>
      </p:sp>
      <p:sp>
        <p:nvSpPr>
          <p:cNvPr id="12" name="Shape 9"/>
          <p:cNvSpPr/>
          <p:nvPr/>
        </p:nvSpPr>
        <p:spPr>
          <a:xfrm>
            <a:off x="38290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89CFF0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290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4" name="Text 11"/>
          <p:cNvSpPr txBox="1"/>
          <p:nvPr/>
        </p:nvSpPr>
        <p:spPr>
          <a:xfrm>
            <a:off x="38290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推广</a:t>
            </a:r>
            <a:endParaRPr lang="en-US" sz="15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3246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222F4A"/>
          </a:solidFill>
          <a:ln/>
        </p:spPr>
      </p:sp>
      <p:sp>
        <p:nvSpPr>
          <p:cNvPr id="17" name="Shape 13"/>
          <p:cNvSpPr/>
          <p:nvPr/>
        </p:nvSpPr>
        <p:spPr>
          <a:xfrm>
            <a:off x="65341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89CFF0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65341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19" name="Text 15"/>
          <p:cNvSpPr txBox="1"/>
          <p:nvPr/>
        </p:nvSpPr>
        <p:spPr>
          <a:xfrm>
            <a:off x="65341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接入看板</a:t>
            </a:r>
            <a:endParaRPr lang="en-US" sz="15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90297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222F4A"/>
          </a:solidFill>
          <a:ln/>
        </p:spPr>
      </p:sp>
      <p:sp>
        <p:nvSpPr>
          <p:cNvPr id="22" name="Shape 17"/>
          <p:cNvSpPr/>
          <p:nvPr/>
        </p:nvSpPr>
        <p:spPr>
          <a:xfrm>
            <a:off x="92392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89CFF0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2392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92392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</a:t>
            </a:r>
            <a:endParaRPr lang="en-US" sz="1500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3" name="Shape 5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4" name="Shape 5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5" name="Shape 6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66" name="Text 6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7" name="Text 6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68" name="Text 6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方案六大能力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移动点检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扫码即查，现场完成记录。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异常上报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拍照上报，自动流转到责任人。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工单流转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派工、处理、验收全流程可追溯。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数据看板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设备健康度与故障率一屏掌握。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台账管理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设备台账、备件与档案集中管理。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多厂协同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集团多厂区统一标准、分级权限。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5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5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4" name="Shape 5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5" name="Shape 5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6" name="Shape 5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7" name="Shape 5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8" name="Shape 6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9" name="Shape 6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70" name="Shape 6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71" name="Shape 6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72" name="Shape 6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73" name="Shape 6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74" name="Shape 6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75" name="Shape 6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76" name="Shape 6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77" name="Text 6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8" name="Text 7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79" name="Text 7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上线后的四个变化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37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非计划停机下降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异常早发现，计划性维修替换应急抢修。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6235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22F4A"/>
          </a:solidFill>
          <a:ln/>
        </p:spPr>
      </p:sp>
      <p:sp>
        <p:nvSpPr>
          <p:cNvPr id="13" name="Shape 10"/>
          <p:cNvSpPr/>
          <p:nvPr/>
        </p:nvSpPr>
        <p:spPr>
          <a:xfrm>
            <a:off x="3829050" y="207835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38587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82905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52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382905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报表耗时缩短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382905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统计自动生成，人从表格里解放出来。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1030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22F4A"/>
          </a:solidFill>
          <a:ln/>
        </p:spPr>
      </p:sp>
      <p:sp>
        <p:nvSpPr>
          <p:cNvPr id="19" name="Shape 15"/>
          <p:cNvSpPr/>
          <p:nvPr/>
        </p:nvSpPr>
        <p:spPr>
          <a:xfrm>
            <a:off x="6477000" y="207835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865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47700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647700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点检留痕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647700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每一次点检都可追到人、时间与照片。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5825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22F4A"/>
          </a:solidFill>
          <a:ln/>
        </p:spPr>
      </p:sp>
      <p:sp>
        <p:nvSpPr>
          <p:cNvPr id="25" name="Shape 20"/>
          <p:cNvSpPr/>
          <p:nvPr/>
        </p:nvSpPr>
        <p:spPr>
          <a:xfrm>
            <a:off x="9124950" y="207835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34487" y="2187893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912495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28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8" name="Text 22"/>
          <p:cNvSpPr txBox="1"/>
          <p:nvPr/>
        </p:nvSpPr>
        <p:spPr>
          <a:xfrm>
            <a:off x="912495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设备综合效率提升</a:t>
            </a:r>
            <a:endParaRPr lang="en-US" sz="1350" dirty="0"/>
          </a:p>
        </p:txBody>
      </p:sp>
      <p:sp>
        <p:nvSpPr>
          <p:cNvPr id="29" name="Text 23"/>
          <p:cNvSpPr txBox="1"/>
          <p:nvPr/>
        </p:nvSpPr>
        <p:spPr>
          <a:xfrm>
            <a:off x="912495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故障减少与响应提速共同拉动 OEE。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5" name="Shape 5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6" name="Shape 6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7" name="Shape 6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8" name="Shape 6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9" name="Shape 6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70" name="Shape 6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71" name="Text 6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2" name="Text 6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73" name="Text 6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商业计划书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5" name="Shape 59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6" name="Shape 60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7" name="Shape 61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8" name="Shape 6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9" name="Shape 6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70" name="Text 6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1" name="Text 6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72" name="Text 6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F07442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0744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C9FDD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让习惯改变结果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5" name="Shape 5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6" name="Shape 6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7" name="Shape 6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8" name="Shape 6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9" name="Shape 6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70" name="Shape 6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71" name="Text 6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2" name="Text 6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73" name="Text 6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192238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217658"/>
            <a:ext cx="4495800" cy="1009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落地靠的不是软件，是习惯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360658"/>
            <a:ext cx="8001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636883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系统上线只是开始，现场愿不愿意用才是关键。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6896100" y="4069794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把操作做得比纸质还简单，才有替换的动力。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>
            <a:off x="6896100" y="4502706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班组长的示范作用，比任何培训都管用。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18</a:t>
            </a:r>
            <a:endParaRPr lang="en-US" sz="975" dirty="0"/>
          </a:p>
        </p:txBody>
      </p:sp>
      <p:sp>
        <p:nvSpPr>
          <p:cNvPr id="10" name="Shape 7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Shape 11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要点矩阵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792605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20324F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792605"/>
            <a:ext cx="5076825" cy="381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1983105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975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2230755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2592705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记录散落、统计靠手工、异常靠口头传递，这些问题看着小，累…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00775" y="1792605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20324F"/>
          </a:solidFill>
          <a:ln/>
        </p:spPr>
      </p:sp>
      <p:sp>
        <p:nvSpPr>
          <p:cNvPr id="12" name="Shape 10"/>
          <p:cNvSpPr/>
          <p:nvPr/>
        </p:nvSpPr>
        <p:spPr>
          <a:xfrm>
            <a:off x="6200775" y="1792605"/>
            <a:ext cx="5076825" cy="381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10325" y="1983105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975" dirty="0"/>
          </a:p>
        </p:txBody>
      </p:sp>
      <p:sp>
        <p:nvSpPr>
          <p:cNvPr id="14" name="Text 12"/>
          <p:cNvSpPr txBox="1"/>
          <p:nvPr/>
        </p:nvSpPr>
        <p:spPr>
          <a:xfrm>
            <a:off x="6410325" y="2230755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6410325" y="2592705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点检、报修、派工、验收全流程线上留痕，谁在哪一步、什么时…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14400" y="4001453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20324F"/>
          </a:solidFill>
          <a:ln/>
        </p:spPr>
      </p:sp>
      <p:sp>
        <p:nvSpPr>
          <p:cNvPr id="17" name="Shape 15"/>
          <p:cNvSpPr/>
          <p:nvPr/>
        </p:nvSpPr>
        <p:spPr>
          <a:xfrm>
            <a:off x="914400" y="4001453"/>
            <a:ext cx="5076825" cy="381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23950" y="4191952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975" dirty="0"/>
          </a:p>
        </p:txBody>
      </p:sp>
      <p:sp>
        <p:nvSpPr>
          <p:cNvPr id="19" name="Text 17"/>
          <p:cNvSpPr txBox="1"/>
          <p:nvPr/>
        </p:nvSpPr>
        <p:spPr>
          <a:xfrm>
            <a:off x="1123950" y="4439603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1123950" y="4801553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设备健康度、故障率、维修工时自动成图。数据不会说谎，它把…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00775" y="4001453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20324F"/>
          </a:solidFill>
          <a:ln/>
        </p:spPr>
      </p:sp>
      <p:sp>
        <p:nvSpPr>
          <p:cNvPr id="22" name="Shape 20"/>
          <p:cNvSpPr/>
          <p:nvPr/>
        </p:nvSpPr>
        <p:spPr>
          <a:xfrm>
            <a:off x="6200775" y="4001453"/>
            <a:ext cx="5076825" cy="381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10325" y="4191952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975" dirty="0"/>
          </a:p>
        </p:txBody>
      </p:sp>
      <p:sp>
        <p:nvSpPr>
          <p:cNvPr id="24" name="Text 22"/>
          <p:cNvSpPr txBox="1"/>
          <p:nvPr/>
        </p:nvSpPr>
        <p:spPr>
          <a:xfrm>
            <a:off x="6410325" y="4439603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让习惯改变结果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6410325" y="4801553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工具只是起点，用得起来才算数。上线初期要陪着用、盯着用，…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6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6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4" name="Shape 6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5" name="Shape 6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6" name="Shape 6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67" name="Text 6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8" name="Text 6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69" name="Text 6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上线前后关键指标对比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1771650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100763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49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0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2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619500" y="425005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48" name="Shape 4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49" name="Text 4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249555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09600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49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0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2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让习惯改变结果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89CFF0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1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CAE9F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合作请联系 · 974工具箱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7" name="Shape 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2026-10-17T04:40:16Z</dcterms:created>
  <dcterms:modified xsi:type="dcterms:W3CDTF">2026-10-17T04:40:16Z</dcterms:modified>
</cp:coreProperties>
</file>