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40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charts/chart41.xml" ContentType="application/vnd.openxmlformats-officedocument.drawingml.chart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42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charts/_rels/chart40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0.xlsx"/></Relationships>
</file>

<file path=ppt/charts/_rels/chart4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1.xlsx"/></Relationships>
</file>

<file path=ppt/charts/_rels/chart4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2.xlsx"/></Relationships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上线前后关键指标对比 · 整体表现</c:v>
                </c:pt>
              </c:strCache>
            </c:strRef>
          </c:tx>
          <c:spPr>
            <a:solidFill>
              <a:srgbClr val="89CFF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DCE7F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89CFF0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B3DBF5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F07442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E99C82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点检及时率</c:v>
                  </c:pt>
                  <c:pt idx="1">
                    <c:v>异常响应</c:v>
                  </c:pt>
                  <c:pt idx="2">
                    <c:v>维修闭环</c:v>
                  </c:pt>
                  <c:pt idx="3">
                    <c:v>报表准确率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97</c:v>
                </c:pt>
                <c:pt idx="1">
                  <c:v>88</c:v>
                </c:pt>
                <c:pt idx="2">
                  <c:v>93</c:v>
                </c:pt>
                <c:pt idx="3">
                  <c:v>99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DCE7F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B0BBD0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4213D"/>
        </a:solidFill>
        <a:ln w="12700" cap="flat">
          <a:solidFill>
            <a:srgbClr val="14213D"/>
          </a:solidFill>
        </a:ln>
        <a:effectLst/>
      </c:spPr>
    </c:plotArea>
    <c:plotVisOnly val="1"/>
    <c:dispBlanksAs val="span"/>
  </c:chart>
  <c:spPr>
    <a:solidFill>
      <a:srgbClr val="14213D"/>
    </a:solidFill>
    <a:ln>
      <a:noFill/>
    </a:ln>
    <a:effectLst/>
  </c:spPr>
  <c:externalData r:id="rId1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89CFF0"/>
              </a:solidFill>
              <a:effectLst/>
            </c:spPr>
          </c:dPt>
          <c:dPt>
            <c:idx val="1"/>
            <c:bubble3D val="0"/>
            <c:spPr>
              <a:solidFill>
                <a:srgbClr val="B3DBF5"/>
              </a:solidFill>
              <a:effectLst/>
            </c:spPr>
          </c:dPt>
          <c:dPt>
            <c:idx val="2"/>
            <c:bubble3D val="0"/>
            <c:spPr>
              <a:solidFill>
                <a:srgbClr val="F07442"/>
              </a:solidFill>
              <a:effectLst/>
            </c:spPr>
          </c:dPt>
          <c:dPt>
            <c:idx val="3"/>
            <c:bubble3D val="0"/>
            <c:spPr>
              <a:solidFill>
                <a:srgbClr val="E99C82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4213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4213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4213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4213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点检及时率</c:v>
                </c:pt>
                <c:pt idx="1">
                  <c:v>异常响应</c:v>
                </c:pt>
                <c:pt idx="2">
                  <c:v>维修闭环</c:v>
                </c:pt>
                <c:pt idx="3">
                  <c:v>报表准确率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97</c:v>
                </c:pt>
                <c:pt idx="1">
                  <c:v>88</c:v>
                </c:pt>
                <c:pt idx="2">
                  <c:v>93</c:v>
                </c:pt>
                <c:pt idx="3">
                  <c:v>99</c:v>
                </c:pt>
              </c:numCache>
            </c:numRef>
          </c:val>
        </c:ser>
        <c:firstSliceAng val="0"/>
        <c:holeSize val="50"/>
      </c:doughnutChart>
      <c:spPr>
        <a:solidFill>
          <a:srgbClr val="14213D"/>
        </a:solidFill>
        <a:ln w="12700" cap="flat">
          <a:solidFill>
            <a:srgbClr val="14213D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DCE7FA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14213D"/>
    </a:solidFill>
    <a:ln>
      <a:noFill/>
    </a:ln>
    <a:effectLst/>
  </c:spPr>
  <c:externalData r:id="rId1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89CFF0"/>
            </a:solidFill>
            <a:ln w="25400" cap="flat">
              <a:solidFill>
                <a:srgbClr val="89CFF0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DCE7FA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89CFF0"/>
              </a:solidFill>
              <a:ln w="9525" cap="flat">
                <a:solidFill>
                  <a:srgbClr val="89CFF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点检及时率</c:v>
                  </c:pt>
                  <c:pt idx="1">
                    <c:v>异常响应</c:v>
                  </c:pt>
                  <c:pt idx="2">
                    <c:v>维修闭环</c:v>
                  </c:pt>
                  <c:pt idx="3">
                    <c:v>报表准确率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97</c:v>
                </c:pt>
                <c:pt idx="1">
                  <c:v>88</c:v>
                </c:pt>
                <c:pt idx="2">
                  <c:v>93</c:v>
                </c:pt>
                <c:pt idx="3">
                  <c:v>99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DCE7FA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B0BBD0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4213D"/>
        </a:solidFill>
        <a:ln w="12700" cap="flat">
          <a:solidFill>
            <a:srgbClr val="14213D"/>
          </a:solidFill>
        </a:ln>
        <a:effectLst/>
      </c:spPr>
    </c:plotArea>
    <c:plotVisOnly val="1"/>
    <c:dispBlanksAs val="span"/>
  </c:chart>
  <c:spPr>
    <a:solidFill>
      <a:srgbClr val="14213D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image" Target="../media/image-8-7.png"/><Relationship Id="rId8" Type="http://schemas.openxmlformats.org/officeDocument/2006/relationships/image" Target="../media/image-8-8.svg"/><Relationship Id="rId9" Type="http://schemas.openxmlformats.org/officeDocument/2006/relationships/image" Target="../media/image-8-9.png"/><Relationship Id="rId10" Type="http://schemas.openxmlformats.org/officeDocument/2006/relationships/image" Target="../media/image-8-10.svg"/><Relationship Id="rId11" Type="http://schemas.openxmlformats.org/officeDocument/2006/relationships/image" Target="../media/image-8-11.png"/><Relationship Id="rId12" Type="http://schemas.openxmlformats.org/officeDocument/2006/relationships/image" Target="../media/image-8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image" Target="../media/image-9-7.png"/><Relationship Id="rId8" Type="http://schemas.openxmlformats.org/officeDocument/2006/relationships/image" Target="../media/image-9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image" Target="../media/image-10-7.png"/><Relationship Id="rId8" Type="http://schemas.openxmlformats.org/officeDocument/2006/relationships/image" Target="../media/image-10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svg"/><Relationship Id="rId3" Type="http://schemas.openxmlformats.org/officeDocument/2006/relationships/image" Target="../media/image-11-3.png"/><Relationship Id="rId4" Type="http://schemas.openxmlformats.org/officeDocument/2006/relationships/image" Target="../media/image-11-4.svg"/><Relationship Id="rId5" Type="http://schemas.openxmlformats.org/officeDocument/2006/relationships/image" Target="../media/image-11-5.png"/><Relationship Id="rId6" Type="http://schemas.openxmlformats.org/officeDocument/2006/relationships/image" Target="../media/image-11-6.svg"/><Relationship Id="rId7" Type="http://schemas.openxmlformats.org/officeDocument/2006/relationships/image" Target="../media/image-11-7.png"/><Relationship Id="rId8" Type="http://schemas.openxmlformats.org/officeDocument/2006/relationships/image" Target="../media/image-11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0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30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产品发布 · 方案介绍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3407664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让设备管理从「人盯人」变成「数据驱动」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CAE9F8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先解决看得见的问题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把流程搬上线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用数据做判断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方案能力的三个方面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方案六大能力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18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46" name="Shape 4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47" name="Text 4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8" name="Text 4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49" name="Text 4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18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先解决看得见的问题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先解决看得见的问题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记录散落、统计靠手工、异常靠口头传递，这些问题看着小，累积起来就是管理黑洞。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18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35" name="Shape 3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36" name="Text 3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7" name="Text 3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38" name="Text 3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18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把流程搬上线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把流程搬上线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点检、报修、派工、验收全流程线上留痕，谁在哪一步、什么时候做的，记录下来可追溯。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18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35" name="Shape 3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36" name="Text 3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7" name="Text 3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38" name="Text 3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18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用数据做判断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用数据做判断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设备健康度、故障率、维修工时自动成图。数据不会说谎，它把「感觉还行」变成「具体是多少」。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18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35" name="Shape 3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36" name="Text 3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7" name="Text 3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38" name="Text 3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18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6106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3728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方案能力的三个方面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0391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0391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96465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306002"/>
            <a:ext cx="219075" cy="219075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2748915"/>
            <a:ext cx="31686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3034665"/>
            <a:ext cx="31686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现场端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3444240"/>
            <a:ext cx="316865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扫码点检、拍照留证、异常一键上报。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368800" y="2196465"/>
            <a:ext cx="9525" cy="285750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2" name="Shape 9"/>
          <p:cNvSpPr/>
          <p:nvPr/>
        </p:nvSpPr>
        <p:spPr>
          <a:xfrm>
            <a:off x="4654550" y="2196465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64088" y="2306002"/>
            <a:ext cx="219075" cy="219075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545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125" dirty="0"/>
          </a:p>
        </p:txBody>
      </p:sp>
      <p:sp>
        <p:nvSpPr>
          <p:cNvPr id="15" name="Text 11"/>
          <p:cNvSpPr txBox="1"/>
          <p:nvPr/>
        </p:nvSpPr>
        <p:spPr>
          <a:xfrm>
            <a:off x="46545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云端</a:t>
            </a:r>
            <a:endParaRPr lang="en-US" sz="1800" dirty="0"/>
          </a:p>
        </p:txBody>
      </p:sp>
      <p:sp>
        <p:nvSpPr>
          <p:cNvPr id="16" name="Text 12"/>
          <p:cNvSpPr txBox="1"/>
          <p:nvPr/>
        </p:nvSpPr>
        <p:spPr>
          <a:xfrm>
            <a:off x="46545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数据汇总、报表生成、多厂区统一管理。</a:t>
            </a:r>
            <a:endParaRPr lang="en-US" sz="1200" dirty="0"/>
          </a:p>
        </p:txBody>
      </p:sp>
      <p:sp>
        <p:nvSpPr>
          <p:cNvPr id="17" name="Shape 13"/>
          <p:cNvSpPr/>
          <p:nvPr/>
        </p:nvSpPr>
        <p:spPr>
          <a:xfrm>
            <a:off x="7823200" y="2196465"/>
            <a:ext cx="9525" cy="285750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8" name="Shape 14"/>
          <p:cNvSpPr/>
          <p:nvPr/>
        </p:nvSpPr>
        <p:spPr>
          <a:xfrm>
            <a:off x="8108950" y="2196465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18487" y="2306002"/>
            <a:ext cx="219075" cy="219075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81089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125" dirty="0"/>
          </a:p>
        </p:txBody>
      </p:sp>
      <p:sp>
        <p:nvSpPr>
          <p:cNvPr id="21" name="Text 16"/>
          <p:cNvSpPr txBox="1"/>
          <p:nvPr/>
        </p:nvSpPr>
        <p:spPr>
          <a:xfrm>
            <a:off x="81089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分析</a:t>
            </a:r>
            <a:endParaRPr lang="en-US" sz="1800" dirty="0"/>
          </a:p>
        </p:txBody>
      </p:sp>
      <p:sp>
        <p:nvSpPr>
          <p:cNvPr id="22" name="Text 17"/>
          <p:cNvSpPr txBox="1"/>
          <p:nvPr/>
        </p:nvSpPr>
        <p:spPr>
          <a:xfrm>
            <a:off x="81089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健康度评分与故障趋势，辅助决策。</a:t>
            </a:r>
            <a:endParaRPr lang="en-US" sz="1200" dirty="0"/>
          </a:p>
        </p:txBody>
      </p:sp>
      <p:sp>
        <p:nvSpPr>
          <p:cNvPr id="23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24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26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18</a:t>
            </a:r>
            <a:endParaRPr lang="en-US" sz="1050" dirty="0"/>
          </a:p>
        </p:txBody>
      </p:sp>
      <p:sp>
        <p:nvSpPr>
          <p:cNvPr id="27" name="Shape 22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28" name="Shape 23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47" name="Shape 4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48" name="Text 4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9" name="Text 4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50" name="Text 4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18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145161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72783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139446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139446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222F4A"/>
          </a:solidFill>
          <a:ln/>
        </p:spPr>
      </p:sp>
      <p:sp>
        <p:nvSpPr>
          <p:cNvPr id="7" name="Shape 5"/>
          <p:cNvSpPr/>
          <p:nvPr/>
        </p:nvSpPr>
        <p:spPr>
          <a:xfrm>
            <a:off x="11239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89CFF0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239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650" dirty="0"/>
          </a:p>
        </p:txBody>
      </p:sp>
      <p:sp>
        <p:nvSpPr>
          <p:cNvPr id="9" name="Text 7"/>
          <p:cNvSpPr txBox="1"/>
          <p:nvPr/>
        </p:nvSpPr>
        <p:spPr>
          <a:xfrm>
            <a:off x="11239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试点</a:t>
            </a:r>
            <a:endParaRPr lang="en-US" sz="1500" dirty="0"/>
          </a:p>
        </p:txBody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8025" y="3501390"/>
            <a:ext cx="247650" cy="247650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36195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222F4A"/>
          </a:solidFill>
          <a:ln/>
        </p:spPr>
      </p:sp>
      <p:sp>
        <p:nvSpPr>
          <p:cNvPr id="12" name="Shape 9"/>
          <p:cNvSpPr/>
          <p:nvPr/>
        </p:nvSpPr>
        <p:spPr>
          <a:xfrm>
            <a:off x="38290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89CFF0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38290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650" dirty="0"/>
          </a:p>
        </p:txBody>
      </p:sp>
      <p:sp>
        <p:nvSpPr>
          <p:cNvPr id="14" name="Text 11"/>
          <p:cNvSpPr txBox="1"/>
          <p:nvPr/>
        </p:nvSpPr>
        <p:spPr>
          <a:xfrm>
            <a:off x="38290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推广</a:t>
            </a:r>
            <a:endParaRPr lang="en-US" sz="1500" dirty="0"/>
          </a:p>
        </p:txBody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53125" y="3501390"/>
            <a:ext cx="247650" cy="247650"/>
          </a:xfrm>
          <a:prstGeom prst="rect">
            <a:avLst/>
          </a:prstGeom>
        </p:spPr>
      </p:pic>
      <p:sp>
        <p:nvSpPr>
          <p:cNvPr id="16" name="Shape 12"/>
          <p:cNvSpPr/>
          <p:nvPr/>
        </p:nvSpPr>
        <p:spPr>
          <a:xfrm>
            <a:off x="63246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222F4A"/>
          </a:solidFill>
          <a:ln/>
        </p:spPr>
      </p:sp>
      <p:sp>
        <p:nvSpPr>
          <p:cNvPr id="17" name="Shape 13"/>
          <p:cNvSpPr/>
          <p:nvPr/>
        </p:nvSpPr>
        <p:spPr>
          <a:xfrm>
            <a:off x="65341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89CFF0"/>
          </a:solidFill>
          <a:ln/>
        </p:spPr>
      </p:sp>
      <p:sp>
        <p:nvSpPr>
          <p:cNvPr id="18" name="Text 14"/>
          <p:cNvSpPr txBox="1"/>
          <p:nvPr/>
        </p:nvSpPr>
        <p:spPr>
          <a:xfrm>
            <a:off x="65341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650" dirty="0"/>
          </a:p>
        </p:txBody>
      </p:sp>
      <p:sp>
        <p:nvSpPr>
          <p:cNvPr id="19" name="Text 15"/>
          <p:cNvSpPr txBox="1"/>
          <p:nvPr/>
        </p:nvSpPr>
        <p:spPr>
          <a:xfrm>
            <a:off x="65341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接入看板</a:t>
            </a:r>
            <a:endParaRPr lang="en-US" sz="1500" dirty="0"/>
          </a:p>
        </p:txBody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58225" y="3501390"/>
            <a:ext cx="247650" cy="247650"/>
          </a:xfrm>
          <a:prstGeom prst="rect">
            <a:avLst/>
          </a:prstGeom>
        </p:spPr>
      </p:pic>
      <p:sp>
        <p:nvSpPr>
          <p:cNvPr id="21" name="Shape 16"/>
          <p:cNvSpPr/>
          <p:nvPr/>
        </p:nvSpPr>
        <p:spPr>
          <a:xfrm>
            <a:off x="90297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222F4A"/>
          </a:solidFill>
          <a:ln/>
        </p:spPr>
      </p:sp>
      <p:sp>
        <p:nvSpPr>
          <p:cNvPr id="22" name="Shape 17"/>
          <p:cNvSpPr/>
          <p:nvPr/>
        </p:nvSpPr>
        <p:spPr>
          <a:xfrm>
            <a:off x="92392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89CFF0"/>
          </a:solidFill>
          <a:ln/>
        </p:spPr>
      </p:sp>
      <p:sp>
        <p:nvSpPr>
          <p:cNvPr id="23" name="Text 18"/>
          <p:cNvSpPr txBox="1"/>
          <p:nvPr/>
        </p:nvSpPr>
        <p:spPr>
          <a:xfrm>
            <a:off x="92392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650" dirty="0"/>
          </a:p>
        </p:txBody>
      </p:sp>
      <p:sp>
        <p:nvSpPr>
          <p:cNvPr id="24" name="Text 19"/>
          <p:cNvSpPr txBox="1"/>
          <p:nvPr/>
        </p:nvSpPr>
        <p:spPr>
          <a:xfrm>
            <a:off x="92392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优化</a:t>
            </a:r>
            <a:endParaRPr lang="en-US" sz="1500" dirty="0"/>
          </a:p>
        </p:txBody>
      </p:sp>
      <p:sp>
        <p:nvSpPr>
          <p:cNvPr id="25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28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18</a:t>
            </a:r>
            <a:endParaRPr lang="en-US" sz="1050" dirty="0"/>
          </a:p>
        </p:txBody>
      </p:sp>
      <p:sp>
        <p:nvSpPr>
          <p:cNvPr id="29" name="Shape 2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30" name="Shape 2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49" name="Shape 4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50" name="Text 4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1" name="Text 4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52" name="Text 4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18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方案六大能力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22F4A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移动点检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扫码即查，现场完成记录。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22F4A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异常上报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拍照上报，自动流转到责任人。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22F4A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工单流转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派工、处理、验收全流程可追溯。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22F4A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数据看板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设备健康度与故障率一屏掌握。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22F4A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台账管理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设备台账、备件与档案集中管理。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22F4A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多厂协同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集团多厂区统一标准、分级权限。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18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41" name="Shape 33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3" name="Shape 35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4" name="Shape 36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5" name="Shape 37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6" name="Shape 38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7" name="Shape 39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8" name="Shape 40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9" name="Shape 41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50" name="Shape 42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51" name="Shape 43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52" name="Shape 44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53" name="Shape 45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54" name="Shape 46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55" name="Shape 47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56" name="Shape 48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57" name="Shape 49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58" name="Shape 50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59" name="Shape 5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60" name="Shape 5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61" name="Text 5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2" name="Text 5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63" name="Text 5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18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上线后的四个变化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30705"/>
            <a:ext cx="2419350" cy="3733800"/>
          </a:xfrm>
          <a:prstGeom prst="roundRect">
            <a:avLst>
              <a:gd name="adj" fmla="val 5512"/>
            </a:avLst>
          </a:prstGeom>
          <a:solidFill>
            <a:srgbClr val="222F4A"/>
          </a:solidFill>
          <a:ln/>
        </p:spPr>
      </p:sp>
      <p:sp>
        <p:nvSpPr>
          <p:cNvPr id="7" name="Shape 5"/>
          <p:cNvSpPr/>
          <p:nvPr/>
        </p:nvSpPr>
        <p:spPr>
          <a:xfrm>
            <a:off x="1181100" y="2078355"/>
            <a:ext cx="438150" cy="43815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0638" y="2187893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81100" y="2821305"/>
            <a:ext cx="188595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C9F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37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10" name="Text 7"/>
          <p:cNvSpPr txBox="1"/>
          <p:nvPr/>
        </p:nvSpPr>
        <p:spPr>
          <a:xfrm>
            <a:off x="1181100" y="3716655"/>
            <a:ext cx="1885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非计划停机下降</a:t>
            </a:r>
            <a:endParaRPr lang="en-US" sz="1350" dirty="0"/>
          </a:p>
        </p:txBody>
      </p:sp>
      <p:sp>
        <p:nvSpPr>
          <p:cNvPr id="11" name="Text 8"/>
          <p:cNvSpPr txBox="1"/>
          <p:nvPr/>
        </p:nvSpPr>
        <p:spPr>
          <a:xfrm>
            <a:off x="1181100" y="4059555"/>
            <a:ext cx="188595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异常早发现，计划性维修替换应急抢修。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62350" y="1830705"/>
            <a:ext cx="2419350" cy="3733800"/>
          </a:xfrm>
          <a:prstGeom prst="roundRect">
            <a:avLst>
              <a:gd name="adj" fmla="val 5512"/>
            </a:avLst>
          </a:prstGeom>
          <a:solidFill>
            <a:srgbClr val="222F4A"/>
          </a:solidFill>
          <a:ln/>
        </p:spPr>
      </p:sp>
      <p:sp>
        <p:nvSpPr>
          <p:cNvPr id="13" name="Shape 10"/>
          <p:cNvSpPr/>
          <p:nvPr/>
        </p:nvSpPr>
        <p:spPr>
          <a:xfrm>
            <a:off x="3829050" y="2078355"/>
            <a:ext cx="438150" cy="43815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38587" y="21878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829050" y="2821305"/>
            <a:ext cx="188595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C9F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52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16" name="Text 12"/>
          <p:cNvSpPr txBox="1"/>
          <p:nvPr/>
        </p:nvSpPr>
        <p:spPr>
          <a:xfrm>
            <a:off x="3829050" y="3716655"/>
            <a:ext cx="1885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报表耗时缩短</a:t>
            </a:r>
            <a:endParaRPr lang="en-US" sz="1350" dirty="0"/>
          </a:p>
        </p:txBody>
      </p:sp>
      <p:sp>
        <p:nvSpPr>
          <p:cNvPr id="17" name="Text 13"/>
          <p:cNvSpPr txBox="1"/>
          <p:nvPr/>
        </p:nvSpPr>
        <p:spPr>
          <a:xfrm>
            <a:off x="3829050" y="4059555"/>
            <a:ext cx="188595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统计自动生成，人从表格里解放出来。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10300" y="1830705"/>
            <a:ext cx="2419350" cy="3733800"/>
          </a:xfrm>
          <a:prstGeom prst="roundRect">
            <a:avLst>
              <a:gd name="adj" fmla="val 5512"/>
            </a:avLst>
          </a:prstGeom>
          <a:solidFill>
            <a:srgbClr val="222F4A"/>
          </a:solidFill>
          <a:ln/>
        </p:spPr>
      </p:sp>
      <p:sp>
        <p:nvSpPr>
          <p:cNvPr id="19" name="Shape 15"/>
          <p:cNvSpPr/>
          <p:nvPr/>
        </p:nvSpPr>
        <p:spPr>
          <a:xfrm>
            <a:off x="6477000" y="2078355"/>
            <a:ext cx="438150" cy="43815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86538" y="2187893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477000" y="2821305"/>
            <a:ext cx="188595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C9F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100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22" name="Text 17"/>
          <p:cNvSpPr txBox="1"/>
          <p:nvPr/>
        </p:nvSpPr>
        <p:spPr>
          <a:xfrm>
            <a:off x="6477000" y="3716655"/>
            <a:ext cx="1885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点检留痕</a:t>
            </a:r>
            <a:endParaRPr lang="en-US" sz="1350" dirty="0"/>
          </a:p>
        </p:txBody>
      </p:sp>
      <p:sp>
        <p:nvSpPr>
          <p:cNvPr id="23" name="Text 18"/>
          <p:cNvSpPr txBox="1"/>
          <p:nvPr/>
        </p:nvSpPr>
        <p:spPr>
          <a:xfrm>
            <a:off x="6477000" y="4059555"/>
            <a:ext cx="188595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每一次点检都可追到人、时间与照片。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58250" y="1830705"/>
            <a:ext cx="2419350" cy="3733800"/>
          </a:xfrm>
          <a:prstGeom prst="roundRect">
            <a:avLst>
              <a:gd name="adj" fmla="val 5512"/>
            </a:avLst>
          </a:prstGeom>
          <a:solidFill>
            <a:srgbClr val="222F4A"/>
          </a:solidFill>
          <a:ln/>
        </p:spPr>
      </p:sp>
      <p:sp>
        <p:nvSpPr>
          <p:cNvPr id="25" name="Shape 20"/>
          <p:cNvSpPr/>
          <p:nvPr/>
        </p:nvSpPr>
        <p:spPr>
          <a:xfrm>
            <a:off x="9124950" y="2078355"/>
            <a:ext cx="438150" cy="43815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234487" y="2187893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9124950" y="2821305"/>
            <a:ext cx="188595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C9F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28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28" name="Text 22"/>
          <p:cNvSpPr txBox="1"/>
          <p:nvPr/>
        </p:nvSpPr>
        <p:spPr>
          <a:xfrm>
            <a:off x="9124950" y="3716655"/>
            <a:ext cx="1885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设备综合效率提升</a:t>
            </a:r>
            <a:endParaRPr lang="en-US" sz="1350" dirty="0"/>
          </a:p>
        </p:txBody>
      </p:sp>
      <p:sp>
        <p:nvSpPr>
          <p:cNvPr id="29" name="Text 23"/>
          <p:cNvSpPr txBox="1"/>
          <p:nvPr/>
        </p:nvSpPr>
        <p:spPr>
          <a:xfrm>
            <a:off x="9124950" y="4059555"/>
            <a:ext cx="188595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故障减少与响应提速共同拉动 OEE。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18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35" name="Shape 29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54" name="Shape 4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55" name="Text 4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6" name="Text 5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57" name="Text 5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18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222F4A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89CFF0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商业计划书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4213D"/>
          </a:solidFill>
          <a:ln w="9525">
            <a:solidFill>
              <a:srgbClr val="2E3B56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先解决看得见的问题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标准化动作与判定口径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4213D"/>
          </a:solidFill>
          <a:ln w="9525">
            <a:solidFill>
              <a:srgbClr val="2E3B56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把流程搬上线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资源投入与责任分工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4213D"/>
          </a:solidFill>
          <a:ln w="9525">
            <a:solidFill>
              <a:srgbClr val="2E3B56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用数据做判断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验收标准与持续改进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18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34" name="Shape 28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53" name="Shape 4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54" name="Text 4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5" name="Text 4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56" name="Text 5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18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22F4A"/>
          </a:solidFill>
          <a:ln/>
        </p:spPr>
      </p:sp>
      <p:sp>
        <p:nvSpPr>
          <p:cNvPr id="7" name="Shape 5"/>
          <p:cNvSpPr/>
          <p:nvPr/>
        </p:nvSpPr>
        <p:spPr>
          <a:xfrm>
            <a:off x="1845469" y="2249805"/>
            <a:ext cx="571500" cy="571500"/>
          </a:xfrm>
          <a:prstGeom prst="ellipse">
            <a:avLst/>
          </a:prstGeom>
          <a:solidFill>
            <a:srgbClr val="89CFF0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先解决看得见的问题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57588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22F4A"/>
          </a:solidFill>
          <a:ln/>
        </p:spPr>
      </p:sp>
      <p:sp>
        <p:nvSpPr>
          <p:cNvPr id="13" name="Shape 10"/>
          <p:cNvSpPr/>
          <p:nvPr/>
        </p:nvSpPr>
        <p:spPr>
          <a:xfrm>
            <a:off x="4488656" y="2249805"/>
            <a:ext cx="571500" cy="571500"/>
          </a:xfrm>
          <a:prstGeom prst="ellipse">
            <a:avLst/>
          </a:prstGeom>
          <a:solidFill>
            <a:srgbClr val="F07442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709987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把流程搬上线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709987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F0744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3748087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0775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22F4A"/>
          </a:solidFill>
          <a:ln/>
        </p:spPr>
      </p:sp>
      <p:sp>
        <p:nvSpPr>
          <p:cNvPr id="19" name="Shape 15"/>
          <p:cNvSpPr/>
          <p:nvPr/>
        </p:nvSpPr>
        <p:spPr>
          <a:xfrm>
            <a:off x="7131844" y="2249805"/>
            <a:ext cx="571500" cy="571500"/>
          </a:xfrm>
          <a:prstGeom prst="ellipse">
            <a:avLst/>
          </a:prstGeom>
          <a:solidFill>
            <a:srgbClr val="1C9FDD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53175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用数据做判断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353175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C9F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6391275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43963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22F4A"/>
          </a:solidFill>
          <a:ln/>
        </p:spPr>
      </p:sp>
      <p:sp>
        <p:nvSpPr>
          <p:cNvPr id="25" name="Shape 20"/>
          <p:cNvSpPr/>
          <p:nvPr/>
        </p:nvSpPr>
        <p:spPr>
          <a:xfrm>
            <a:off x="9775031" y="2249805"/>
            <a:ext cx="571500" cy="571500"/>
          </a:xfrm>
          <a:prstGeom prst="ellipse">
            <a:avLst/>
          </a:prstGeom>
          <a:solidFill>
            <a:srgbClr val="89CFF0">
              <a:alpha val="16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92680"/>
            <a:ext cx="285750" cy="28575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996363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让习惯改变结果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996363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9" name="Text 23"/>
          <p:cNvSpPr txBox="1"/>
          <p:nvPr/>
        </p:nvSpPr>
        <p:spPr>
          <a:xfrm>
            <a:off x="9034462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18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35" name="Shape 29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54" name="Shape 4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55" name="Text 4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6" name="Text 5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57" name="Text 5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18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157472"/>
            <a:ext cx="914400" cy="57150"/>
          </a:xfrm>
          <a:prstGeom prst="rect">
            <a:avLst/>
          </a:prstGeom>
          <a:solidFill>
            <a:srgbClr val="CAE9F8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46227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786122"/>
            <a:ext cx="7429500" cy="7802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先解决看得见的问题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每一条记录都能追到人、追到时间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9CFF0">
              <a:alpha val="88000"/>
            </a:srgbClr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7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8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4" name="Shape 10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5" name="Shape 11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6" name="Shape 12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7" name="Shape 13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8" name="Shape 14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9" name="Shape 15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3" name="Shape 19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4" name="Shape 20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5" name="Shape 21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6" name="Shape 22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7" name="Shape 23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8" name="Shape 24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9" name="Shape 25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0" name="Shape 26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SWOT 分析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792605"/>
            <a:ext cx="5067300" cy="2018347"/>
          </a:xfrm>
          <a:prstGeom prst="roundRect">
            <a:avLst>
              <a:gd name="adj" fmla="val 3775"/>
            </a:avLst>
          </a:prstGeom>
          <a:solidFill>
            <a:srgbClr val="1D2F4B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792605"/>
            <a:ext cx="57150" cy="2018347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62050" y="1964055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优势 Strengths</a:t>
            </a:r>
            <a:endParaRPr lang="en-US" sz="1275" dirty="0"/>
          </a:p>
        </p:txBody>
      </p:sp>
      <p:sp>
        <p:nvSpPr>
          <p:cNvPr id="9" name="Text 7"/>
          <p:cNvSpPr txBox="1"/>
          <p:nvPr/>
        </p:nvSpPr>
        <p:spPr>
          <a:xfrm>
            <a:off x="1162050" y="2287905"/>
            <a:ext cx="457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优势</a:t>
            </a:r>
            <a:endParaRPr lang="en-US" sz="1425" dirty="0"/>
          </a:p>
        </p:txBody>
      </p:sp>
      <p:sp>
        <p:nvSpPr>
          <p:cNvPr id="10" name="Text 8"/>
          <p:cNvSpPr txBox="1"/>
          <p:nvPr/>
        </p:nvSpPr>
        <p:spPr>
          <a:xfrm>
            <a:off x="1162050" y="2611755"/>
            <a:ext cx="4572000" cy="1008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现有能力与资源积累是基本盘，先把确定能做好的部分做透。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6210300" y="1792605"/>
            <a:ext cx="5067300" cy="2018347"/>
          </a:xfrm>
          <a:prstGeom prst="roundRect">
            <a:avLst>
              <a:gd name="adj" fmla="val 3775"/>
            </a:avLst>
          </a:prstGeom>
          <a:solidFill>
            <a:srgbClr val="1D2F4B"/>
          </a:solidFill>
          <a:ln/>
        </p:spPr>
      </p:sp>
      <p:sp>
        <p:nvSpPr>
          <p:cNvPr id="12" name="Shape 10"/>
          <p:cNvSpPr/>
          <p:nvPr/>
        </p:nvSpPr>
        <p:spPr>
          <a:xfrm>
            <a:off x="6210300" y="1792605"/>
            <a:ext cx="57150" cy="2018347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457950" y="1964055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劣势 Weaknesses</a:t>
            </a:r>
            <a:endParaRPr lang="en-US" sz="1275" dirty="0"/>
          </a:p>
        </p:txBody>
      </p:sp>
      <p:sp>
        <p:nvSpPr>
          <p:cNvPr id="14" name="Text 12"/>
          <p:cNvSpPr txBox="1"/>
          <p:nvPr/>
        </p:nvSpPr>
        <p:spPr>
          <a:xfrm>
            <a:off x="6457950" y="2287905"/>
            <a:ext cx="457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劣势</a:t>
            </a:r>
            <a:endParaRPr lang="en-US" sz="1425" dirty="0"/>
          </a:p>
        </p:txBody>
      </p:sp>
      <p:sp>
        <p:nvSpPr>
          <p:cNvPr id="15" name="Text 13"/>
          <p:cNvSpPr txBox="1"/>
          <p:nvPr/>
        </p:nvSpPr>
        <p:spPr>
          <a:xfrm>
            <a:off x="6457950" y="2611755"/>
            <a:ext cx="4572000" cy="1008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短板集中在协同效率与标准化程度，靠流程和模板补齐。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914400" y="4001453"/>
            <a:ext cx="5067300" cy="2018347"/>
          </a:xfrm>
          <a:prstGeom prst="roundRect">
            <a:avLst>
              <a:gd name="adj" fmla="val 3775"/>
            </a:avLst>
          </a:prstGeom>
          <a:solidFill>
            <a:srgbClr val="152B4A"/>
          </a:solidFill>
          <a:ln/>
        </p:spPr>
      </p:sp>
      <p:sp>
        <p:nvSpPr>
          <p:cNvPr id="17" name="Shape 15"/>
          <p:cNvSpPr/>
          <p:nvPr/>
        </p:nvSpPr>
        <p:spPr>
          <a:xfrm>
            <a:off x="914400" y="4001453"/>
            <a:ext cx="57150" cy="2018347"/>
          </a:xfrm>
          <a:prstGeom prst="rect">
            <a:avLst/>
          </a:prstGeom>
          <a:solidFill>
            <a:srgbClr val="1C9FDD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62050" y="4172903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C9F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机会 Opportunities</a:t>
            </a:r>
            <a:endParaRPr lang="en-US" sz="1275" dirty="0"/>
          </a:p>
        </p:txBody>
      </p:sp>
      <p:sp>
        <p:nvSpPr>
          <p:cNvPr id="19" name="Text 17"/>
          <p:cNvSpPr txBox="1"/>
          <p:nvPr/>
        </p:nvSpPr>
        <p:spPr>
          <a:xfrm>
            <a:off x="1162050" y="4496753"/>
            <a:ext cx="457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机会</a:t>
            </a:r>
            <a:endParaRPr lang="en-US" sz="1425" dirty="0"/>
          </a:p>
        </p:txBody>
      </p:sp>
      <p:sp>
        <p:nvSpPr>
          <p:cNvPr id="20" name="Text 18"/>
          <p:cNvSpPr txBox="1"/>
          <p:nvPr/>
        </p:nvSpPr>
        <p:spPr>
          <a:xfrm>
            <a:off x="1162050" y="4820603"/>
            <a:ext cx="4572000" cy="1008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外部需求与政策窗口带来可拓展空间，宜先小步验证。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6210300" y="4001453"/>
            <a:ext cx="5067300" cy="2018347"/>
          </a:xfrm>
          <a:prstGeom prst="roundRect">
            <a:avLst>
              <a:gd name="adj" fmla="val 3775"/>
            </a:avLst>
          </a:prstGeom>
          <a:solidFill>
            <a:srgbClr val="1F2F4C"/>
          </a:solidFill>
          <a:ln/>
        </p:spPr>
      </p:sp>
      <p:sp>
        <p:nvSpPr>
          <p:cNvPr id="22" name="Shape 20"/>
          <p:cNvSpPr/>
          <p:nvPr/>
        </p:nvSpPr>
        <p:spPr>
          <a:xfrm>
            <a:off x="6210300" y="4001453"/>
            <a:ext cx="57150" cy="2018347"/>
          </a:xfrm>
          <a:prstGeom prst="rect">
            <a:avLst/>
          </a:prstGeom>
          <a:solidFill>
            <a:srgbClr val="A2D6F3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457950" y="4172903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A2D6F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威胁 Threats</a:t>
            </a:r>
            <a:endParaRPr lang="en-US" sz="1275" dirty="0"/>
          </a:p>
        </p:txBody>
      </p:sp>
      <p:sp>
        <p:nvSpPr>
          <p:cNvPr id="24" name="Text 22"/>
          <p:cNvSpPr txBox="1"/>
          <p:nvPr/>
        </p:nvSpPr>
        <p:spPr>
          <a:xfrm>
            <a:off x="6457950" y="4496753"/>
            <a:ext cx="457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威胁</a:t>
            </a:r>
            <a:endParaRPr lang="en-US" sz="1425" dirty="0"/>
          </a:p>
        </p:txBody>
      </p:sp>
      <p:sp>
        <p:nvSpPr>
          <p:cNvPr id="25" name="Text 23"/>
          <p:cNvSpPr txBox="1"/>
          <p:nvPr/>
        </p:nvSpPr>
        <p:spPr>
          <a:xfrm>
            <a:off x="6457950" y="4820603"/>
            <a:ext cx="4572000" cy="1008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竞争与合规变化带来不确定性，提前预设应对方案。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18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50" name="Shape 4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51" name="Text 4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2" name="Text 5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53" name="Text 5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18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上线前后关键指标对比 · 整体表现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18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1771650" y="425005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Text 9"/>
          <p:cNvSpPr txBox="1"/>
          <p:nvPr/>
        </p:nvSpPr>
        <p:spPr>
          <a:xfrm rot="-1800000">
            <a:off x="6100763" y="425005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33" name="Shape 3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34" name="Text 3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5" name="Text 3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36" name="Text 3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18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18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619500" y="4250055"/>
            <a:ext cx="4962525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32" name="Shape 2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33" name="Text 3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4" name="Text 3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35" name="Text 3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18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18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2495550" y="425005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Text 9"/>
          <p:cNvSpPr txBox="1"/>
          <p:nvPr/>
        </p:nvSpPr>
        <p:spPr>
          <a:xfrm rot="-1800000">
            <a:off x="6096000" y="425005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33" name="Shape 3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34" name="Text 3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5" name="Text 3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36" name="Text 3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18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430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先解决看得见的问题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C1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把流程搬上线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C1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用数据做判断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C1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让习惯改变结果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89CFF0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430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C1C5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CAE9F8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合作请联系 · 974工具箱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3C5C7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8" name="Shape 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9" name="Shape 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89CFF0">
              <a:alpha val="27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2026-10-17T04:40:32Z</dcterms:created>
  <dcterms:modified xsi:type="dcterms:W3CDTF">2026-10-17T04:40:32Z</dcterms:modified>
</cp:coreProperties>
</file>