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47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各模块预期节能贡献 · 整体表现</c:v>
                </c:pt>
              </c:strCache>
            </c:strRef>
          </c:tx>
          <c:spPr>
            <a:solidFill>
              <a:srgbClr val="C0C0C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E6D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0C0C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5D3D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1A1A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0B9B7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74807F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E6D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DBAB4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E1A"/>
        </a:solidFill>
        <a:ln w="12700" cap="flat">
          <a:solidFill>
            <a:srgbClr val="1C1E1A"/>
          </a:solidFill>
        </a:ln>
        <a:effectLst/>
      </c:spPr>
    </c:plotArea>
    <c:plotVisOnly val="1"/>
    <c:dispBlanksAs val="span"/>
  </c:chart>
  <c:spPr>
    <a:solidFill>
      <a:srgbClr val="1C1E1A"/>
    </a:solidFill>
    <a:ln>
      <a:noFill/>
    </a:ln>
    <a:effectLst/>
  </c:sp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0C0C0"/>
              </a:solidFill>
              <a:effectLst/>
            </c:spPr>
          </c:dPt>
          <c:dPt>
            <c:idx val="1"/>
            <c:bubble3D val="0"/>
            <c:spPr>
              <a:solidFill>
                <a:srgbClr val="D5D3D0"/>
              </a:solidFill>
              <a:effectLst/>
            </c:spPr>
          </c:dPt>
          <c:dPt>
            <c:idx val="2"/>
            <c:bubble3D val="0"/>
            <c:spPr>
              <a:solidFill>
                <a:srgbClr val="91A1A1"/>
              </a:solidFill>
              <a:effectLst/>
            </c:spPr>
          </c:dPt>
          <c:dPt>
            <c:idx val="3"/>
            <c:bubble3D val="0"/>
            <c:spPr>
              <a:solidFill>
                <a:srgbClr val="B0B9B7"/>
              </a:solidFill>
              <a:effectLst/>
            </c:spPr>
          </c:dPt>
          <c:dPt>
            <c:idx val="4"/>
            <c:bubble3D val="0"/>
            <c:spPr>
              <a:solidFill>
                <a:srgbClr val="74807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照明控制</c:v>
                </c:pt>
                <c:pt idx="1">
                  <c:v>空调联动</c:v>
                </c:pt>
                <c:pt idx="2">
                  <c:v>电梯调度</c:v>
                </c:pt>
                <c:pt idx="3">
                  <c:v>水泵变频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firstSliceAng val="0"/>
        <c:holeSize val="50"/>
      </c:doughnutChart>
      <c:spPr>
        <a:solidFill>
          <a:srgbClr val="1C1E1A"/>
        </a:solidFill>
        <a:ln w="12700" cap="flat">
          <a:solidFill>
            <a:srgbClr val="1C1E1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AE6DF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C1E1A"/>
    </a:solidFill>
    <a:ln>
      <a:noFill/>
    </a:ln>
    <a:effectLst/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C0C0C0"/>
            </a:solidFill>
            <a:ln w="25400" cap="flat">
              <a:solidFill>
                <a:srgbClr val="C0C0C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AE6DF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C0C0C0"/>
              </a:solidFill>
              <a:ln w="9525" cap="flat">
                <a:solidFill>
                  <a:srgbClr val="C0C0C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AE6DF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DBAB4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E1A"/>
        </a:solidFill>
        <a:ln w="12700" cap="flat">
          <a:solidFill>
            <a:srgbClr val="1C1E1A"/>
          </a:solidFill>
        </a:ln>
        <a:effectLst/>
      </c:spPr>
    </c:plotArea>
    <c:plotVisOnly val="1"/>
    <c:dispBlanksAs val="span"/>
  </c:chart>
  <c:spPr>
    <a:solidFill>
      <a:srgbClr val="1C1E1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项目提案 · 园区数字化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把分散的系统连起来，让园区运营有一张底图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3E3E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门禁、能耗、停车、安防各建各的系统，数据互不相通。系统越多，看全局反而越难。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先统一平台接入，把底层数据汇到一张底图上。数据不打通，谈智能化就是空中楼阁。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按安防、能耗、通行、服务四类场景逐步上线，一个场景跑通再上一个，不做大而全的一次性工程。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门禁、摄像头、电表、传感器统一接入。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数据汇聚、打通协议、形成统一底图。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应用层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安防、能耗、通行、服务分场景呈现。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C0C0C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A2C28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C0C0C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A2C28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C0C0C0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A2C28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C0C0C0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5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66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视频联动与周界告警统一调度。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水电气分项计量与异常用能提醒。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车牌识别、无感支付、车位引导。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园区服务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报修、访客、通知一站式办理。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统一平台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多系统接入，数据汇到底图。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运营看板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关键指标一屏呈现，辅助管理决策。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F7F7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综合能耗下降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F7F7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事件响应提速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F7F7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人力投入优化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F7F7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租户满意度提升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通行与服务体验改善带来的正向反馈。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C0C0C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E1A"/>
          </a:solidFill>
          <a:ln w="9525">
            <a:solidFill>
              <a:srgbClr val="37383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E1A"/>
          </a:solidFill>
          <a:ln w="9525">
            <a:solidFill>
              <a:srgbClr val="373834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E1A"/>
          </a:solidFill>
          <a:ln w="9525">
            <a:solidFill>
              <a:srgbClr val="373834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C0C0C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1A1A1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1A1A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7F7F7F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F7F7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C0C0C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分阶段实施，比一次性铺开更稳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360658"/>
            <a:ext cx="800100" cy="476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先做见效快的模块，让投入看得见回报。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每阶段留出复盘窗口，及时调整后续方案。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小步快跑，比大而全更容易落地。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C0C0C0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4042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C0C0C0">
              <a:alpha val="10000"/>
            </a:srgbClr>
          </a:solidFill>
          <a:ln w="14288">
            <a:solidFill>
              <a:srgbClr val="C0C0C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1C1E1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1C1E1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1C1E1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1C1E1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1C1E1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C0C0C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1BCBC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3E3E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2026-10-17T04:41:02Z</dcterms:created>
  <dcterms:modified xsi:type="dcterms:W3CDTF">2026-10-17T04:41:02Z</dcterms:modified>
</cp:coreProperties>
</file>