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64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5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6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6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6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本季产品线占比 · 整体表现</c:v>
                </c:pt>
              </c:strCache>
            </c:strRef>
          </c:tx>
          <c:spPr>
            <a:solidFill>
              <a:srgbClr val="FF5C7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81EBD3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FF5C7A"/>
              </a:solidFill>
              <a:effectLst/>
            </c:spPr>
          </c:dPt>
          <c:dPt>
            <c:idx val="1"/>
            <c:bubble3D val="0"/>
            <c:spPr>
              <a:solidFill>
                <a:srgbClr val="FF9BAC"/>
              </a:solidFill>
              <a:effectLst/>
            </c:spPr>
          </c:dPt>
          <c:dPt>
            <c:idx val="2"/>
            <c:bubble3D val="0"/>
            <c:spPr>
              <a:solidFill>
                <a:srgbClr val="3DF5CD"/>
              </a:solidFill>
              <a:effectLst/>
            </c:spPr>
          </c:dPt>
          <c:dPt>
            <c:idx val="3"/>
            <c:bubble3D val="0"/>
            <c:spPr>
              <a:solidFill>
                <a:srgbClr val="81EBD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E0B10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通勤外套</c:v>
                </c:pt>
                <c:pt idx="1">
                  <c:v>针织内搭</c:v>
                </c:pt>
                <c:pt idx="2">
                  <c:v>下装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FFD9DE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FF5C7A"/>
            </a:solidFill>
            <a:ln w="25400" cap="flat">
              <a:solidFill>
                <a:srgbClr val="FF5C7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FF5C7A"/>
              </a:solidFill>
              <a:ln w="9525" cap="flat">
                <a:solidFill>
                  <a:srgbClr val="FF5C7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CB1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E0B10"/>
        </a:solidFill>
        <a:ln w="12700" cap="flat">
          <a:solidFill>
            <a:srgbClr val="1E0B10"/>
          </a:solidFill>
        </a:ln>
        <a:effectLst/>
      </c:spPr>
    </c:plotArea>
    <c:plotVisOnly val="1"/>
    <c:dispBlanksAs val="span"/>
  </c:chart>
  <c:spPr>
    <a:solidFill>
      <a:srgbClr val="1E0B10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这一季从城市秋日的光影里找颜色与质感，暖调为主，给人一种想靠近的感觉。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保暖不臃肿，是这季面料的核心诉求。用了更轻的填充和更挺的织法，上身不显厚。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松弛的廓形配大地色系，日常通勤也好穿。留出活动量，不挑身材。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面料触感与垂坠感是主角。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利落肩线与松弛下摆的平衡。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大地色系贯穿整季。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705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468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1343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1343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463165"/>
            <a:ext cx="10363200" cy="190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171450" cy="171450"/>
          </a:xfrm>
          <a:prstGeom prst="ellipse">
            <a:avLst/>
          </a:prstGeom>
          <a:solidFill>
            <a:srgbClr val="FF5C7A"/>
          </a:solidFill>
          <a:ln w="38100">
            <a:solidFill>
              <a:srgbClr val="1E0B1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14400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11" name="Shape 9"/>
          <p:cNvSpPr/>
          <p:nvPr/>
        </p:nvSpPr>
        <p:spPr>
          <a:xfrm>
            <a:off x="3712464" y="2377440"/>
            <a:ext cx="171450" cy="171450"/>
          </a:xfrm>
          <a:prstGeom prst="ellipse">
            <a:avLst/>
          </a:prstGeom>
          <a:solidFill>
            <a:srgbClr val="FF5C7A"/>
          </a:solidFill>
          <a:ln w="38100">
            <a:solidFill>
              <a:srgbClr val="1E0B1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712464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3" name="Text 11"/>
          <p:cNvSpPr txBox="1"/>
          <p:nvPr/>
        </p:nvSpPr>
        <p:spPr>
          <a:xfrm>
            <a:off x="3712464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712464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5" name="Shape 13"/>
          <p:cNvSpPr/>
          <p:nvPr/>
        </p:nvSpPr>
        <p:spPr>
          <a:xfrm>
            <a:off x="6510528" y="2377440"/>
            <a:ext cx="171450" cy="171450"/>
          </a:xfrm>
          <a:prstGeom prst="ellipse">
            <a:avLst/>
          </a:prstGeom>
          <a:solidFill>
            <a:srgbClr val="FF5C7A"/>
          </a:solidFill>
          <a:ln w="38100">
            <a:solidFill>
              <a:srgbClr val="1E0B1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510528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7" name="Text 15"/>
          <p:cNvSpPr txBox="1"/>
          <p:nvPr/>
        </p:nvSpPr>
        <p:spPr>
          <a:xfrm>
            <a:off x="6510528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510528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9" name="Shape 17"/>
          <p:cNvSpPr/>
          <p:nvPr/>
        </p:nvSpPr>
        <p:spPr>
          <a:xfrm>
            <a:off x="9308592" y="2377440"/>
            <a:ext cx="171450" cy="171450"/>
          </a:xfrm>
          <a:prstGeom prst="ellipse">
            <a:avLst/>
          </a:prstGeom>
          <a:solidFill>
            <a:srgbClr val="FF5C7A"/>
          </a:solidFill>
          <a:ln w="38100">
            <a:solidFill>
              <a:srgbClr val="1E0B1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9308592" y="2720340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308592" y="3025140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308592" y="3348990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3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5C7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E191E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5C7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E191E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5C7A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2E191E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FF5C7A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7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8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0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细节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扣件、缝线经得起近看。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E191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通勤与休闲都能穿。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7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8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9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51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E0B10"/>
          </a:solidFill>
          <a:ln w="9525">
            <a:solidFill>
              <a:srgbClr val="3B262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0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1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2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3DF5CD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3DF5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DF062E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F062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E191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FF5C7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41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2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为什么是这一季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颜色好搭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大地色系不挑人、易搭配。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面料舒服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触感与保暖平衡得当。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版型包容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松弛廓形对不同身形友好。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301118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301118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2D0B12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DF062E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F062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30151B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FF829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82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FF5C7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FF5C7A">
              <a:alpha val="1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FF5C7A">
              <a:alpha val="13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FF5C7A">
              <a:alpha val="1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FF5C7A">
              <a:alpha val="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FF5C7A">
              <a:alpha val="3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B1B2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2026-10-17T04:42:45Z</dcterms:created>
  <dcterms:modified xsi:type="dcterms:W3CDTF">2026-10-17T04:42:45Z</dcterms:modified>
</cp:coreProperties>
</file>