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97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98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99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9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7.xlsx"/></Relationships>
</file>

<file path=ppt/charts/_rels/chart9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8.xlsx"/></Relationships>
</file>

<file path=ppt/charts/_rels/chart9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9.xlsx"/></Relationships>
</file>

<file path=ppt/charts/chart9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绿地连通性与降温幅度的关系 · 整体表现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2CAF2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低连通</c:v>
                  </c:pt>
                  <c:pt idx="1">
                    <c:v>较低</c:v>
                  </c:pt>
                  <c:pt idx="2">
                    <c:v>中等</c:v>
                  </c:pt>
                  <c:pt idx="3">
                    <c:v>较高</c:v>
                  </c:pt>
                  <c:pt idx="4">
                    <c:v>高连通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0.8</c:v>
                </c:pt>
                <c:pt idx="1">
                  <c:v>1.4</c:v>
                </c:pt>
                <c:pt idx="2">
                  <c:v>2.3</c:v>
                </c:pt>
                <c:pt idx="3">
                  <c:v>3.5</c:v>
                </c:pt>
                <c:pt idx="4">
                  <c:v>4.6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9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bubble3D val="0"/>
            <c:spPr>
              <a:solidFill>
                <a:srgbClr val="B2CAF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低连通</c:v>
                </c:pt>
                <c:pt idx="1">
                  <c:v>较低</c:v>
                </c:pt>
                <c:pt idx="2">
                  <c:v>中等</c:v>
                </c:pt>
                <c:pt idx="3">
                  <c:v>较高</c:v>
                </c:pt>
                <c:pt idx="4">
                  <c:v>高连通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0.8</c:v>
                </c:pt>
                <c:pt idx="1">
                  <c:v>1.4</c:v>
                </c:pt>
                <c:pt idx="2">
                  <c:v>2.3</c:v>
                </c:pt>
                <c:pt idx="3">
                  <c:v>3.5</c:v>
                </c:pt>
                <c:pt idx="4">
                  <c:v>4.6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9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低连通</c:v>
                  </c:pt>
                  <c:pt idx="1">
                    <c:v>较低</c:v>
                  </c:pt>
                  <c:pt idx="2">
                    <c:v>中等</c:v>
                  </c:pt>
                  <c:pt idx="3">
                    <c:v>较高</c:v>
                  </c:pt>
                  <c:pt idx="4">
                    <c:v>高连通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0.8</c:v>
                </c:pt>
                <c:pt idx="1">
                  <c:v>1.4</c:v>
                </c:pt>
                <c:pt idx="2">
                  <c:v>2.3</c:v>
                </c:pt>
                <c:pt idx="3">
                  <c:v>3.5</c:v>
                </c:pt>
                <c:pt idx="4">
                  <c:v>4.6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 · 学术汇报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基于多时相遥感数据的实证分析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方法与数据的三个支点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研究六个环节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从城市热环境现象出发，提出可验证的问题：绿地到底能在多大程度上缓解高温。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遥感影像结合地面观测，构建分析框架。空间尺度与时间尺度如何匹配，是方法的关键。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绿地规模与连通性对降温的作用存在差异，连通性好的绿地对周边降温更有效。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方法与数据的三个支点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多源数据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遥感与站点数据相互印证。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分区统计，量化格局与温度的关系。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统计检验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显著性与稳健性检验并重。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0" name="Shape 2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3" name="Text 2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研究六个环节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提出问题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从现象到可验证的假设。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获取数据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多源数据交叉使用。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分区量化格局与温度。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统计检验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验证关系的显著性。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提炼结论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从结果回到研究问题。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讨论局限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如实说明边界与不足。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3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4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6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结论的三层含义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436745"/>
            <a:ext cx="3263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规模有用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798695"/>
            <a:ext cx="3263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绿地面积是降温的基础条件。</a:t>
            </a:r>
            <a:endParaRPr lang="en-US" sz="1125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436745"/>
            <a:ext cx="3263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格局关键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798695"/>
            <a:ext cx="3263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连通成片的绿地降温效果更明显。</a:t>
            </a:r>
            <a:endParaRPr lang="en-US" sz="1125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436745"/>
            <a:ext cx="3263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规划启示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798695"/>
            <a:ext cx="3263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优先连片布局，而非分散点缀。</a:t>
            </a:r>
            <a:endParaRPr lang="en-US" sz="1125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SWOT 分析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EE8F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7150" cy="2018347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620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 Strengths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11620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</a:t>
            </a:r>
            <a:endParaRPr lang="en-US" sz="1425" dirty="0"/>
          </a:p>
        </p:txBody>
      </p:sp>
      <p:sp>
        <p:nvSpPr>
          <p:cNvPr id="10" name="Text 8"/>
          <p:cNvSpPr txBox="1"/>
          <p:nvPr/>
        </p:nvSpPr>
        <p:spPr>
          <a:xfrm>
            <a:off x="11620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现有能力与资源积累是基本盘，先把确定能做好的部分做透。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103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EE8F9"/>
          </a:solidFill>
          <a:ln/>
        </p:spPr>
      </p:sp>
      <p:sp>
        <p:nvSpPr>
          <p:cNvPr id="12" name="Shape 10"/>
          <p:cNvSpPr/>
          <p:nvPr/>
        </p:nvSpPr>
        <p:spPr>
          <a:xfrm>
            <a:off x="6210300" y="1792605"/>
            <a:ext cx="57150" cy="2018347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579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 Weaknesses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64579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</a:t>
            </a:r>
            <a:endParaRPr lang="en-US" sz="1425" dirty="0"/>
          </a:p>
        </p:txBody>
      </p:sp>
      <p:sp>
        <p:nvSpPr>
          <p:cNvPr id="15" name="Text 13"/>
          <p:cNvSpPr txBox="1"/>
          <p:nvPr/>
        </p:nvSpPr>
        <p:spPr>
          <a:xfrm>
            <a:off x="64579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短板集中在协同效率与标准化程度，靠流程和模板补齐。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DE5F4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7150" cy="2018347"/>
          </a:xfrm>
          <a:prstGeom prst="rect">
            <a:avLst/>
          </a:prstGeom>
          <a:solidFill>
            <a:srgbClr val="194993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620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 Opportunities</a:t>
            </a:r>
            <a:endParaRPr lang="en-US" sz="1275" dirty="0"/>
          </a:p>
        </p:txBody>
      </p:sp>
      <p:sp>
        <p:nvSpPr>
          <p:cNvPr id="19" name="Text 17"/>
          <p:cNvSpPr txBox="1"/>
          <p:nvPr/>
        </p:nvSpPr>
        <p:spPr>
          <a:xfrm>
            <a:off x="11620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</a:t>
            </a:r>
            <a:endParaRPr lang="en-US" sz="1425" dirty="0"/>
          </a:p>
        </p:txBody>
      </p:sp>
      <p:sp>
        <p:nvSpPr>
          <p:cNvPr id="20" name="Text 18"/>
          <p:cNvSpPr txBox="1"/>
          <p:nvPr/>
        </p:nvSpPr>
        <p:spPr>
          <a:xfrm>
            <a:off x="11620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外部需求与政策窗口带来可拓展空间，宜先小步验证。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103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DE7F7"/>
          </a:solidFill>
          <a:ln/>
        </p:spPr>
      </p:sp>
      <p:sp>
        <p:nvSpPr>
          <p:cNvPr id="22" name="Shape 20"/>
          <p:cNvSpPr/>
          <p:nvPr/>
        </p:nvSpPr>
        <p:spPr>
          <a:xfrm>
            <a:off x="6210300" y="4001453"/>
            <a:ext cx="57150" cy="2018347"/>
          </a:xfrm>
          <a:prstGeom prst="rect">
            <a:avLst/>
          </a:prstGeom>
          <a:solidFill>
            <a:srgbClr val="1F5DB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579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F5DB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 Threats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64579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</a:t>
            </a:r>
            <a:endParaRPr lang="en-US" sz="1425" dirty="0"/>
          </a:p>
        </p:txBody>
      </p:sp>
      <p:sp>
        <p:nvSpPr>
          <p:cNvPr id="25" name="Text 23"/>
          <p:cNvSpPr txBox="1"/>
          <p:nvPr/>
        </p:nvSpPr>
        <p:spPr>
          <a:xfrm>
            <a:off x="64579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竞争与合规变化带来不确定性，提前预设应对方案。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3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增减分解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428750" y="5676900"/>
            <a:ext cx="9696450" cy="9525"/>
          </a:xfrm>
          <a:prstGeom prst="rect">
            <a:avLst/>
          </a:prstGeom>
          <a:solidFill>
            <a:srgbClr val="DEE6F3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14400" y="5581650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1428750" y="4862513"/>
            <a:ext cx="9696450" cy="9525"/>
          </a:xfrm>
          <a:prstGeom prst="rect">
            <a:avLst/>
          </a:prstGeom>
          <a:solidFill>
            <a:srgbClr val="DEE6F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4767262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34</a:t>
            </a:r>
            <a:endParaRPr lang="en-US" sz="825" dirty="0"/>
          </a:p>
        </p:txBody>
      </p:sp>
      <p:sp>
        <p:nvSpPr>
          <p:cNvPr id="10" name="Shape 8"/>
          <p:cNvSpPr/>
          <p:nvPr/>
        </p:nvSpPr>
        <p:spPr>
          <a:xfrm>
            <a:off x="1428750" y="4048125"/>
            <a:ext cx="9696450" cy="9525"/>
          </a:xfrm>
          <a:prstGeom prst="rect">
            <a:avLst/>
          </a:prstGeom>
          <a:solidFill>
            <a:srgbClr val="DEE6F3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14400" y="3952875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68</a:t>
            </a:r>
            <a:endParaRPr lang="en-US" sz="825" dirty="0"/>
          </a:p>
        </p:txBody>
      </p:sp>
      <p:sp>
        <p:nvSpPr>
          <p:cNvPr id="12" name="Shape 10"/>
          <p:cNvSpPr/>
          <p:nvPr/>
        </p:nvSpPr>
        <p:spPr>
          <a:xfrm>
            <a:off x="1428750" y="3233737"/>
            <a:ext cx="9696450" cy="9525"/>
          </a:xfrm>
          <a:prstGeom prst="rect">
            <a:avLst/>
          </a:prstGeom>
          <a:solidFill>
            <a:srgbClr val="DEE6F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138488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102</a:t>
            </a:r>
            <a:endParaRPr lang="en-US" sz="825" dirty="0"/>
          </a:p>
        </p:txBody>
      </p:sp>
      <p:sp>
        <p:nvSpPr>
          <p:cNvPr id="14" name="Shape 12"/>
          <p:cNvSpPr/>
          <p:nvPr/>
        </p:nvSpPr>
        <p:spPr>
          <a:xfrm>
            <a:off x="1428750" y="2419350"/>
            <a:ext cx="9696450" cy="9525"/>
          </a:xfrm>
          <a:prstGeom prst="rect">
            <a:avLst/>
          </a:prstGeom>
          <a:solidFill>
            <a:srgbClr val="DEE6F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2324100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136</a:t>
            </a:r>
            <a:endParaRPr lang="en-US" sz="825" dirty="0"/>
          </a:p>
        </p:txBody>
      </p:sp>
      <p:sp>
        <p:nvSpPr>
          <p:cNvPr id="16" name="Shape 14"/>
          <p:cNvSpPr/>
          <p:nvPr/>
        </p:nvSpPr>
        <p:spPr>
          <a:xfrm>
            <a:off x="1428750" y="3281643"/>
            <a:ext cx="1817370" cy="2395257"/>
          </a:xfrm>
          <a:prstGeom prst="roundRect">
            <a:avLst>
              <a:gd name="adj" fmla="val 1572"/>
            </a:avLst>
          </a:prstGeom>
          <a:solidFill>
            <a:srgbClr val="194993"/>
          </a:solidFill>
          <a:ln/>
        </p:spPr>
      </p:sp>
      <p:sp>
        <p:nvSpPr>
          <p:cNvPr id="17" name="Shape 15"/>
          <p:cNvSpPr/>
          <p:nvPr/>
        </p:nvSpPr>
        <p:spPr>
          <a:xfrm>
            <a:off x="3246120" y="3281643"/>
            <a:ext cx="152400" cy="9525"/>
          </a:xfrm>
          <a:prstGeom prst="rect">
            <a:avLst/>
          </a:prstGeom>
          <a:solidFill>
            <a:srgbClr val="A1B3CF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428750" y="3072093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endParaRPr lang="en-US" sz="975" dirty="0"/>
          </a:p>
        </p:txBody>
      </p:sp>
      <p:sp>
        <p:nvSpPr>
          <p:cNvPr id="19" name="Text 17"/>
          <p:cNvSpPr txBox="1"/>
          <p:nvPr/>
        </p:nvSpPr>
        <p:spPr>
          <a:xfrm>
            <a:off x="142875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基数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398520" y="2563065"/>
            <a:ext cx="1817370" cy="718577"/>
          </a:xfrm>
          <a:prstGeom prst="roundRect">
            <a:avLst>
              <a:gd name="adj" fmla="val 3977"/>
            </a:avLst>
          </a:prstGeom>
          <a:solidFill>
            <a:srgbClr val="256BD9"/>
          </a:solidFill>
          <a:ln/>
        </p:spPr>
      </p:sp>
      <p:sp>
        <p:nvSpPr>
          <p:cNvPr id="21" name="Shape 19"/>
          <p:cNvSpPr/>
          <p:nvPr/>
        </p:nvSpPr>
        <p:spPr>
          <a:xfrm>
            <a:off x="5215890" y="2563065"/>
            <a:ext cx="152400" cy="9525"/>
          </a:xfrm>
          <a:prstGeom prst="rect">
            <a:avLst/>
          </a:prstGeom>
          <a:solidFill>
            <a:srgbClr val="A1B3CF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3398520" y="2353515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+30</a:t>
            </a:r>
            <a:endParaRPr lang="en-US" sz="975" dirty="0"/>
          </a:p>
        </p:txBody>
      </p:sp>
      <p:sp>
        <p:nvSpPr>
          <p:cNvPr id="23" name="Text 21"/>
          <p:cNvSpPr txBox="1"/>
          <p:nvPr/>
        </p:nvSpPr>
        <p:spPr>
          <a:xfrm>
            <a:off x="339852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5368290" y="2563065"/>
            <a:ext cx="1817370" cy="287431"/>
          </a:xfrm>
          <a:prstGeom prst="roundRect">
            <a:avLst>
              <a:gd name="adj" fmla="val 9942"/>
            </a:avLst>
          </a:prstGeom>
          <a:solidFill>
            <a:srgbClr val="256BD9"/>
          </a:solidFill>
          <a:ln/>
        </p:spPr>
      </p:sp>
      <p:sp>
        <p:nvSpPr>
          <p:cNvPr id="25" name="Shape 23"/>
          <p:cNvSpPr/>
          <p:nvPr/>
        </p:nvSpPr>
        <p:spPr>
          <a:xfrm>
            <a:off x="7185660" y="2850496"/>
            <a:ext cx="152400" cy="9525"/>
          </a:xfrm>
          <a:prstGeom prst="rect">
            <a:avLst/>
          </a:prstGeom>
          <a:solidFill>
            <a:srgbClr val="A1B3CF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5368290" y="2353515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-12</a:t>
            </a:r>
            <a:endParaRPr lang="en-US" sz="975" dirty="0"/>
          </a:p>
        </p:txBody>
      </p:sp>
      <p:sp>
        <p:nvSpPr>
          <p:cNvPr id="27" name="Text 25"/>
          <p:cNvSpPr txBox="1"/>
          <p:nvPr/>
        </p:nvSpPr>
        <p:spPr>
          <a:xfrm>
            <a:off x="536829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975" dirty="0"/>
          </a:p>
        </p:txBody>
      </p:sp>
      <p:sp>
        <p:nvSpPr>
          <p:cNvPr id="28" name="Shape 26"/>
          <p:cNvSpPr/>
          <p:nvPr/>
        </p:nvSpPr>
        <p:spPr>
          <a:xfrm>
            <a:off x="7338060" y="2419350"/>
            <a:ext cx="1817370" cy="431146"/>
          </a:xfrm>
          <a:prstGeom prst="roundRect">
            <a:avLst>
              <a:gd name="adj" fmla="val 6628"/>
            </a:avLst>
          </a:prstGeom>
          <a:solidFill>
            <a:srgbClr val="256BD9"/>
          </a:solidFill>
          <a:ln/>
        </p:spPr>
      </p:sp>
      <p:sp>
        <p:nvSpPr>
          <p:cNvPr id="29" name="Shape 27"/>
          <p:cNvSpPr/>
          <p:nvPr/>
        </p:nvSpPr>
        <p:spPr>
          <a:xfrm>
            <a:off x="9155430" y="2419350"/>
            <a:ext cx="152400" cy="9525"/>
          </a:xfrm>
          <a:prstGeom prst="rect">
            <a:avLst/>
          </a:prstGeom>
          <a:solidFill>
            <a:srgbClr val="A1B3CF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7338060" y="220980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+18</a:t>
            </a:r>
            <a:endParaRPr lang="en-US" sz="975" dirty="0"/>
          </a:p>
        </p:txBody>
      </p:sp>
      <p:sp>
        <p:nvSpPr>
          <p:cNvPr id="31" name="Text 29"/>
          <p:cNvSpPr txBox="1"/>
          <p:nvPr/>
        </p:nvSpPr>
        <p:spPr>
          <a:xfrm>
            <a:off x="733806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975" dirty="0"/>
          </a:p>
        </p:txBody>
      </p:sp>
      <p:sp>
        <p:nvSpPr>
          <p:cNvPr id="32" name="Shape 30"/>
          <p:cNvSpPr/>
          <p:nvPr/>
        </p:nvSpPr>
        <p:spPr>
          <a:xfrm>
            <a:off x="9307830" y="2419350"/>
            <a:ext cx="1817370" cy="3257550"/>
          </a:xfrm>
          <a:prstGeom prst="roundRect">
            <a:avLst>
              <a:gd name="adj" fmla="val 1572"/>
            </a:avLst>
          </a:prstGeom>
          <a:solidFill>
            <a:srgbClr val="194993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307830" y="220980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136</a:t>
            </a:r>
            <a:endParaRPr lang="en-US" sz="975" dirty="0"/>
          </a:p>
        </p:txBody>
      </p:sp>
      <p:sp>
        <p:nvSpPr>
          <p:cNvPr id="34" name="Text 32"/>
          <p:cNvSpPr txBox="1"/>
          <p:nvPr/>
        </p:nvSpPr>
        <p:spPr>
          <a:xfrm>
            <a:off x="930783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合计</a:t>
            </a:r>
            <a:endParaRPr lang="en-US" sz="975" dirty="0"/>
          </a:p>
        </p:txBody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2" name="Shape 4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3" name="Text 4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4" name="Text 4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45" name="Text 4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PPT TIPS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技巧：答辩要守好时间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1903095"/>
            <a:ext cx="54483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核心结论讲透，方法细节可以略过，留给老师提问环节。</a:t>
            </a:r>
            <a:endParaRPr lang="en-US" sz="1275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355056"/>
            <a:ext cx="54483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预想三个最可能被问到的问题，准备好答案。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6896100" y="1903095"/>
            <a:ext cx="4381500" cy="285750"/>
          </a:xfrm>
          <a:prstGeom prst="rect">
            <a:avLst/>
          </a:prstGeom>
          <a:solidFill>
            <a:srgbClr val="B0432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7029450" y="1960245"/>
            <a:ext cx="4114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✗ 常见错误</a:t>
            </a:r>
            <a:endParaRPr lang="en-US" sz="975" dirty="0"/>
          </a:p>
        </p:txBody>
      </p:sp>
      <p:sp>
        <p:nvSpPr>
          <p:cNvPr id="10" name="Shape 8"/>
          <p:cNvSpPr/>
          <p:nvPr/>
        </p:nvSpPr>
        <p:spPr>
          <a:xfrm>
            <a:off x="6896100" y="2188845"/>
            <a:ext cx="4381500" cy="1858328"/>
          </a:xfrm>
          <a:prstGeom prst="rect">
            <a:avLst/>
          </a:prstGeom>
          <a:solidFill>
            <a:srgbClr val="E8E1E7"/>
          </a:solidFill>
          <a:ln/>
        </p:spPr>
      </p:sp>
      <p:sp>
        <p:nvSpPr>
          <p:cNvPr id="11" name="Shape 9"/>
          <p:cNvSpPr/>
          <p:nvPr/>
        </p:nvSpPr>
        <p:spPr>
          <a:xfrm>
            <a:off x="7067550" y="2360295"/>
            <a:ext cx="3715512" cy="114300"/>
          </a:xfrm>
          <a:prstGeom prst="rect">
            <a:avLst/>
          </a:prstGeom>
          <a:solidFill>
            <a:srgbClr val="DBBEBE"/>
          </a:solidFill>
          <a:ln/>
        </p:spPr>
      </p:sp>
      <p:sp>
        <p:nvSpPr>
          <p:cNvPr id="12" name="Shape 10"/>
          <p:cNvSpPr/>
          <p:nvPr/>
        </p:nvSpPr>
        <p:spPr>
          <a:xfrm>
            <a:off x="7067550" y="2569845"/>
            <a:ext cx="3150108" cy="114300"/>
          </a:xfrm>
          <a:prstGeom prst="rect">
            <a:avLst/>
          </a:prstGeom>
          <a:solidFill>
            <a:srgbClr val="DBBEBE"/>
          </a:solidFill>
          <a:ln/>
        </p:spPr>
      </p:sp>
      <p:sp>
        <p:nvSpPr>
          <p:cNvPr id="13" name="Shape 11"/>
          <p:cNvSpPr/>
          <p:nvPr/>
        </p:nvSpPr>
        <p:spPr>
          <a:xfrm>
            <a:off x="7067550" y="2779395"/>
            <a:ext cx="3473196" cy="114300"/>
          </a:xfrm>
          <a:prstGeom prst="rect">
            <a:avLst/>
          </a:prstGeom>
          <a:solidFill>
            <a:srgbClr val="DBBEBE"/>
          </a:solidFill>
          <a:ln/>
        </p:spPr>
      </p:sp>
      <p:sp>
        <p:nvSpPr>
          <p:cNvPr id="14" name="Shape 12"/>
          <p:cNvSpPr/>
          <p:nvPr/>
        </p:nvSpPr>
        <p:spPr>
          <a:xfrm>
            <a:off x="6896100" y="4047173"/>
            <a:ext cx="4381500" cy="285750"/>
          </a:xfrm>
          <a:prstGeom prst="rect">
            <a:avLst/>
          </a:prstGeom>
          <a:solidFill>
            <a:srgbClr val="19499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7029450" y="4104323"/>
            <a:ext cx="4114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✓ 推荐做法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6896100" y="4332923"/>
            <a:ext cx="4381500" cy="1858328"/>
          </a:xfrm>
          <a:prstGeom prst="rect">
            <a:avLst/>
          </a:prstGeom>
          <a:solidFill>
            <a:srgbClr val="DAE5F9"/>
          </a:solidFill>
          <a:ln/>
        </p:spPr>
      </p:sp>
      <p:sp>
        <p:nvSpPr>
          <p:cNvPr id="17" name="Shape 15"/>
          <p:cNvSpPr/>
          <p:nvPr/>
        </p:nvSpPr>
        <p:spPr>
          <a:xfrm>
            <a:off x="7067550" y="4504373"/>
            <a:ext cx="2827020" cy="114300"/>
          </a:xfrm>
          <a:prstGeom prst="rect">
            <a:avLst/>
          </a:prstGeom>
          <a:solidFill>
            <a:srgbClr val="94B6EC"/>
          </a:solidFill>
          <a:ln/>
        </p:spPr>
      </p:sp>
      <p:sp>
        <p:nvSpPr>
          <p:cNvPr id="18" name="Shape 16"/>
          <p:cNvSpPr/>
          <p:nvPr/>
        </p:nvSpPr>
        <p:spPr>
          <a:xfrm>
            <a:off x="7067550" y="4713922"/>
            <a:ext cx="1857756" cy="114300"/>
          </a:xfrm>
          <a:prstGeom prst="rect">
            <a:avLst/>
          </a:prstGeom>
          <a:solidFill>
            <a:srgbClr val="94B6EC"/>
          </a:solidFill>
          <a:ln/>
        </p:spPr>
      </p:sp>
      <p:sp>
        <p:nvSpPr>
          <p:cNvPr id="19" name="Shape 17"/>
          <p:cNvSpPr/>
          <p:nvPr/>
        </p:nvSpPr>
        <p:spPr>
          <a:xfrm>
            <a:off x="7067550" y="4923472"/>
            <a:ext cx="2342388" cy="114300"/>
          </a:xfrm>
          <a:prstGeom prst="rect">
            <a:avLst/>
          </a:prstGeom>
          <a:solidFill>
            <a:srgbClr val="94B6EC"/>
          </a:solidFill>
          <a:ln/>
        </p:spPr>
      </p:sp>
      <p:sp>
        <p:nvSpPr>
          <p:cNvPr id="20" name="Shape 18"/>
          <p:cNvSpPr/>
          <p:nvPr/>
        </p:nvSpPr>
        <p:spPr>
          <a:xfrm>
            <a:off x="6896100" y="1903095"/>
            <a:ext cx="4381500" cy="4288155"/>
          </a:xfrm>
          <a:prstGeom prst="rect">
            <a:avLst/>
          </a:prstGeom>
          <a:ln/>
        </p:spPr>
      </p:sp>
      <p:sp>
        <p:nvSpPr>
          <p:cNvPr id="21" name="Shape 19"/>
          <p:cNvSpPr/>
          <p:nvPr/>
        </p:nvSpPr>
        <p:spPr>
          <a:xfrm>
            <a:off x="6896100" y="1903095"/>
            <a:ext cx="4381500" cy="4288155"/>
          </a:xfrm>
          <a:prstGeom prst="roundRect">
            <a:avLst>
              <a:gd name="adj" fmla="val 2221"/>
            </a:avLst>
          </a:prstGeom>
          <a:ln w="9525">
            <a:solidFill>
              <a:srgbClr val="D1DB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绿地连通性与降温幅度的关系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6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5" name="Shape 1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6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请各位老师批评指正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2026-10-17T04:45:34Z</dcterms:created>
  <dcterms:modified xsi:type="dcterms:W3CDTF">2026-10-17T04:45:34Z</dcterms:modified>
</cp:coreProperties>
</file>