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charts/chart118.xml" ContentType="application/vnd.openxmlformats-officedocument.drawingml.chart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charts/chart119.xml" ContentType="application/vnd.openxmlformats-officedocument.drawingml.chart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charts/chart120.xml" ContentType="application/vnd.openxmlformats-officedocument.drawingml.chart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charts/_rels/chart118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18.xlsx"/></Relationships>
</file>

<file path=ppt/charts/_rels/chart119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19.xlsx"/></Relationships>
</file>

<file path=ppt/charts/_rels/chart120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20.xlsx"/></Relationships>
</file>

<file path=ppt/charts/chart1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负责模块的关键指标表现 · 整体表现</c:v>
                </c:pt>
              </c:strCache>
            </c:strRef>
          </c:tx>
          <c:spPr>
            <a:solidFill>
              <a:srgbClr val="1A4EA0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123B7A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1A4EA0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1F5CBB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256BD9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79A4E8"/>
              </a:solidFill>
              <a:effectLst/>
            </c:spPr>
          </c:dPt>
          <c:cat>
            <c:multiLvlStrRef>
              <c:f>Sheet1!$A$2:$A$5</c:f>
              <c:multiLvlStrCache>
                <c:ptCount val="4"/>
                <c:lvl>
                  <c:pt idx="0">
                    <c:v>用户留存</c:v>
                  </c:pt>
                  <c:pt idx="1">
                    <c:v>转化率</c:v>
                  </c:pt>
                  <c:pt idx="2">
                    <c:v>活跃度</c:v>
                  </c:pt>
                  <c:pt idx="3">
                    <c:v>满意度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38</c:v>
                </c:pt>
                <c:pt idx="1">
                  <c:v>26</c:v>
                </c:pt>
                <c:pt idx="2">
                  <c:v>31</c:v>
                </c:pt>
                <c:pt idx="3">
                  <c:v>45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123B7A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06295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EEF3FC"/>
        </a:solidFill>
        <a:ln w="12700" cap="flat">
          <a:solidFill>
            <a:srgbClr val="EEF3FC"/>
          </a:solidFill>
        </a:ln>
        <a:effectLst/>
      </c:spPr>
    </c:plotArea>
    <c:plotVisOnly val="1"/>
    <c:dispBlanksAs val="span"/>
  </c:chart>
  <c:spPr>
    <a:solidFill>
      <a:srgbClr val="EEF3FC"/>
    </a:solidFill>
    <a:ln>
      <a:noFill/>
    </a:ln>
    <a:effectLst/>
  </c:spPr>
  <c:externalData r:id="rId1">
    <c:autoUpdate val="0"/>
  </c:externalData>
</c:chartSpace>
</file>

<file path=ppt/charts/chart1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1A4EA0"/>
              </a:solidFill>
              <a:effectLst/>
            </c:spPr>
          </c:dPt>
          <c:dPt>
            <c:idx val="1"/>
            <c:bubble3D val="0"/>
            <c:spPr>
              <a:solidFill>
                <a:srgbClr val="1F5CBB"/>
              </a:solidFill>
              <a:effectLst/>
            </c:spPr>
          </c:dPt>
          <c:dPt>
            <c:idx val="2"/>
            <c:bubble3D val="0"/>
            <c:spPr>
              <a:solidFill>
                <a:srgbClr val="256BD9"/>
              </a:solidFill>
              <a:effectLst/>
            </c:spPr>
          </c:dPt>
          <c:dPt>
            <c:idx val="3"/>
            <c:bubble3D val="0"/>
            <c:spPr>
              <a:solidFill>
                <a:srgbClr val="79A4E8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用户留存</c:v>
                </c:pt>
                <c:pt idx="1">
                  <c:v>转化率</c:v>
                </c:pt>
                <c:pt idx="2">
                  <c:v>活跃度</c:v>
                </c:pt>
                <c:pt idx="3">
                  <c:v>满意度</c:v>
                </c:pt>
              </c:strCache>
            </c:strRef>
          </c:cat>
          <c:val>
            <c:numRef>
              <c:f>Sheet1!$B$2:$B$5</c:f>
              <c:numCache>
                <c:ptCount val="4"/>
                <c:pt idx="0">
                  <c:v>38</c:v>
                </c:pt>
                <c:pt idx="1">
                  <c:v>26</c:v>
                </c:pt>
                <c:pt idx="2">
                  <c:v>31</c:v>
                </c:pt>
                <c:pt idx="3">
                  <c:v>45</c:v>
                </c:pt>
              </c:numCache>
            </c:numRef>
          </c:val>
        </c:ser>
        <c:firstSliceAng val="0"/>
        <c:holeSize val="50"/>
      </c:doughnutChart>
      <c:spPr>
        <a:solidFill>
          <a:srgbClr val="EEF3FC"/>
        </a:solidFill>
        <a:ln w="12700" cap="flat">
          <a:solidFill>
            <a:srgbClr val="EEF3FC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123B7A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EEF3FC"/>
    </a:solidFill>
    <a:ln>
      <a:noFill/>
    </a:ln>
    <a:effectLst/>
  </c:spPr>
  <c:externalData r:id="rId1">
    <c:autoUpdate val="0"/>
  </c:externalData>
</c:chartSpace>
</file>

<file path=ppt/charts/chart1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1A4EA0"/>
            </a:solidFill>
            <a:ln w="25400" cap="flat">
              <a:solidFill>
                <a:srgbClr val="1A4EA0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123B7A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1A4EA0"/>
              </a:solidFill>
              <a:ln w="9525" cap="flat">
                <a:solidFill>
                  <a:srgbClr val="1A4EA0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Sheet1!$A$2:$A$5</c:f>
              <c:multiLvlStrCache>
                <c:ptCount val="4"/>
                <c:lvl>
                  <c:pt idx="0">
                    <c:v>用户留存</c:v>
                  </c:pt>
                  <c:pt idx="1">
                    <c:v>转化率</c:v>
                  </c:pt>
                  <c:pt idx="2">
                    <c:v>活跃度</c:v>
                  </c:pt>
                  <c:pt idx="3">
                    <c:v>满意度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38</c:v>
                </c:pt>
                <c:pt idx="1">
                  <c:v>26</c:v>
                </c:pt>
                <c:pt idx="2">
                  <c:v>31</c:v>
                </c:pt>
                <c:pt idx="3">
                  <c:v>45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123B7A"/>
                  </a:solidFill>
                  <a:latin typeface="微软雅黑"/>
                </a:defRPr>
              </a:pPr>
            </a:p>
          </c:txPr>
          <c:dLblPos val="t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06295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EEF3FC"/>
        </a:solidFill>
        <a:ln w="12700" cap="flat">
          <a:solidFill>
            <a:srgbClr val="EEF3FC"/>
          </a:solidFill>
        </a:ln>
        <a:effectLst/>
      </c:spPr>
    </c:plotArea>
    <c:plotVisOnly val="1"/>
    <c:dispBlanksAs val="span"/>
  </c:chart>
  <c:spPr>
    <a:solidFill>
      <a:srgbClr val="EEF3FC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image" Target="../media/image-6-5.png"/><Relationship Id="rId6" Type="http://schemas.openxmlformats.org/officeDocument/2006/relationships/image" Target="../media/image-6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svg"/><Relationship Id="rId3" Type="http://schemas.openxmlformats.org/officeDocument/2006/relationships/image" Target="../media/image-7-3.png"/><Relationship Id="rId4" Type="http://schemas.openxmlformats.org/officeDocument/2006/relationships/image" Target="../media/image-7-4.svg"/><Relationship Id="rId5" Type="http://schemas.openxmlformats.org/officeDocument/2006/relationships/image" Target="../media/image-7-5.png"/><Relationship Id="rId6" Type="http://schemas.openxmlformats.org/officeDocument/2006/relationships/image" Target="../media/image-7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svg"/><Relationship Id="rId3" Type="http://schemas.openxmlformats.org/officeDocument/2006/relationships/image" Target="../media/image-8-3.png"/><Relationship Id="rId4" Type="http://schemas.openxmlformats.org/officeDocument/2006/relationships/image" Target="../media/image-8-4.svg"/><Relationship Id="rId5" Type="http://schemas.openxmlformats.org/officeDocument/2006/relationships/image" Target="../media/image-8-5.png"/><Relationship Id="rId6" Type="http://schemas.openxmlformats.org/officeDocument/2006/relationships/image" Target="../media/image-8-6.svg"/><Relationship Id="rId7" Type="http://schemas.openxmlformats.org/officeDocument/2006/relationships/image" Target="../media/image-8-7.png"/><Relationship Id="rId8" Type="http://schemas.openxmlformats.org/officeDocument/2006/relationships/image" Target="../media/image-8-8.svg"/><Relationship Id="rId9" Type="http://schemas.openxmlformats.org/officeDocument/2006/relationships/image" Target="../media/image-8-9.png"/><Relationship Id="rId10" Type="http://schemas.openxmlformats.org/officeDocument/2006/relationships/image" Target="../media/image-8-10.svg"/><Relationship Id="rId11" Type="http://schemas.openxmlformats.org/officeDocument/2006/relationships/image" Target="../media/image-8-11.png"/><Relationship Id="rId12" Type="http://schemas.openxmlformats.org/officeDocument/2006/relationships/image" Target="../media/image-8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svg"/><Relationship Id="rId3" Type="http://schemas.openxmlformats.org/officeDocument/2006/relationships/image" Target="../media/image-9-3.png"/><Relationship Id="rId4" Type="http://schemas.openxmlformats.org/officeDocument/2006/relationships/image" Target="../media/image-9-4.svg"/><Relationship Id="rId5" Type="http://schemas.openxmlformats.org/officeDocument/2006/relationships/image" Target="../media/image-9-5.png"/><Relationship Id="rId6" Type="http://schemas.openxmlformats.org/officeDocument/2006/relationships/image" Target="../media/image-9-6.svg"/><Relationship Id="rId7" Type="http://schemas.openxmlformats.org/officeDocument/2006/relationships/image" Target="../media/image-9-7.png"/><Relationship Id="rId8" Type="http://schemas.openxmlformats.org/officeDocument/2006/relationships/image" Target="../media/image-9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image" Target="../media/image-10-7.png"/><Relationship Id="rId8" Type="http://schemas.openxmlformats.org/officeDocument/2006/relationships/image" Target="../media/image-10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18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19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20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求职简历 · 个人作品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产品经理 · 求职简历</a:t>
            </a:r>
            <a:endParaRPr lang="en-US" sz="69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08682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五年产品经验，擅长从 0 到 1 打磨可用的产品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9DBCEE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2026年10月17日 · 974工具箱</a:t>
            </a:r>
            <a:endParaRPr lang="en-US" sz="1275" dirty="0"/>
          </a:p>
        </p:txBody>
      </p:sp>
      <p:sp>
        <p:nvSpPr>
          <p:cNvPr id="9" name="Shape 7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一句话介绍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核心能力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代表项目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三项核心能力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实施步骤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六项技能标签</a:t>
            </a:r>
            <a:endParaRPr lang="en-US" sz="2025" dirty="0"/>
          </a:p>
        </p:txBody>
      </p:sp>
      <p:sp>
        <p:nvSpPr>
          <p:cNvPr id="22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产品经理 · 求职简历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18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29" name="Shape 2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产品经理 · 求职简历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18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一句话介绍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一句话介绍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做过什么、擅长什么、想去哪，开门见山。第一屏就要让人记住你。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产品经理 · 求职简历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18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18" name="Shape 1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0" name="Text 1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产品经理 · 求职简历</a:t>
            </a:r>
            <a:endParaRPr lang="en-US" sz="1050" dirty="0"/>
          </a:p>
        </p:txBody>
      </p:sp>
      <p:sp>
        <p:nvSpPr>
          <p:cNvPr id="21" name="Text 1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18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核心能力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核心能力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需求分析、方案设计、跨团队推进，三项能力各配一句具体做法。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产品经理 · 求职简历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18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18" name="Shape 1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0" name="Text 1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产品经理 · 求职简历</a:t>
            </a:r>
            <a:endParaRPr lang="en-US" sz="1050" dirty="0"/>
          </a:p>
        </p:txBody>
      </p:sp>
      <p:sp>
        <p:nvSpPr>
          <p:cNvPr id="21" name="Text 1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18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代表项目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代表项目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挑两到三个项目，讲清你担任的角色和最终结果，别只写项目背景。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产品经理 · 求职简历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18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18" name="Shape 1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0" name="Text 1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产品经理 · 求职简历</a:t>
            </a:r>
            <a:endParaRPr lang="en-US" sz="1050" dirty="0"/>
          </a:p>
        </p:txBody>
      </p:sp>
      <p:sp>
        <p:nvSpPr>
          <p:cNvPr id="21" name="Text 1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18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6106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3728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三项核心能力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0391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0391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96465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306002"/>
            <a:ext cx="219075" cy="219075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914400" y="2748915"/>
            <a:ext cx="31686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12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3034665"/>
            <a:ext cx="31686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懂需求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3444240"/>
            <a:ext cx="316865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能分清真需求与伪需求。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368800" y="2196465"/>
            <a:ext cx="9525" cy="285750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2" name="Shape 9"/>
          <p:cNvSpPr/>
          <p:nvPr/>
        </p:nvSpPr>
        <p:spPr>
          <a:xfrm>
            <a:off x="4654550" y="2196465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64088" y="2306002"/>
            <a:ext cx="219075" cy="219075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54550" y="2748915"/>
            <a:ext cx="2882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125" dirty="0"/>
          </a:p>
        </p:txBody>
      </p:sp>
      <p:sp>
        <p:nvSpPr>
          <p:cNvPr id="15" name="Text 11"/>
          <p:cNvSpPr txBox="1"/>
          <p:nvPr/>
        </p:nvSpPr>
        <p:spPr>
          <a:xfrm>
            <a:off x="4654550" y="3034665"/>
            <a:ext cx="2882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会设计</a:t>
            </a:r>
            <a:endParaRPr lang="en-US" sz="1800" dirty="0"/>
          </a:p>
        </p:txBody>
      </p:sp>
      <p:sp>
        <p:nvSpPr>
          <p:cNvPr id="16" name="Text 12"/>
          <p:cNvSpPr txBox="1"/>
          <p:nvPr/>
        </p:nvSpPr>
        <p:spPr>
          <a:xfrm>
            <a:off x="4654550" y="3444240"/>
            <a:ext cx="28829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能把想法画成能落地的方案。</a:t>
            </a:r>
            <a:endParaRPr lang="en-US" sz="1200" dirty="0"/>
          </a:p>
        </p:txBody>
      </p:sp>
      <p:sp>
        <p:nvSpPr>
          <p:cNvPr id="17" name="Shape 13"/>
          <p:cNvSpPr/>
          <p:nvPr/>
        </p:nvSpPr>
        <p:spPr>
          <a:xfrm>
            <a:off x="7823200" y="2196465"/>
            <a:ext cx="9525" cy="285750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8" name="Shape 14"/>
          <p:cNvSpPr/>
          <p:nvPr/>
        </p:nvSpPr>
        <p:spPr>
          <a:xfrm>
            <a:off x="8108950" y="2196465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18487" y="2306002"/>
            <a:ext cx="219075" cy="219075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8108950" y="2748915"/>
            <a:ext cx="2882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125" dirty="0"/>
          </a:p>
        </p:txBody>
      </p:sp>
      <p:sp>
        <p:nvSpPr>
          <p:cNvPr id="21" name="Text 16"/>
          <p:cNvSpPr txBox="1"/>
          <p:nvPr/>
        </p:nvSpPr>
        <p:spPr>
          <a:xfrm>
            <a:off x="8108950" y="3034665"/>
            <a:ext cx="2882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能推进</a:t>
            </a:r>
            <a:endParaRPr lang="en-US" sz="1800" dirty="0"/>
          </a:p>
        </p:txBody>
      </p:sp>
      <p:sp>
        <p:nvSpPr>
          <p:cNvPr id="22" name="Text 17"/>
          <p:cNvSpPr txBox="1"/>
          <p:nvPr/>
        </p:nvSpPr>
        <p:spPr>
          <a:xfrm>
            <a:off x="8108950" y="3444240"/>
            <a:ext cx="28829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跨团队协作，把项目推着走。</a:t>
            </a:r>
            <a:endParaRPr lang="en-US" sz="1200" dirty="0"/>
          </a:p>
        </p:txBody>
      </p:sp>
      <p:sp>
        <p:nvSpPr>
          <p:cNvPr id="23" name="Shape 1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4" name="Text 1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5" name="Text 2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产品经理 · 求职简历</a:t>
            </a:r>
            <a:endParaRPr lang="en-US" sz="1050" dirty="0"/>
          </a:p>
        </p:txBody>
      </p:sp>
      <p:sp>
        <p:nvSpPr>
          <p:cNvPr id="26" name="Text 2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18</a:t>
            </a:r>
            <a:endParaRPr lang="en-US" sz="1050" dirty="0"/>
          </a:p>
        </p:txBody>
      </p:sp>
      <p:sp>
        <p:nvSpPr>
          <p:cNvPr id="27" name="Shape 22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28" name="Shape 23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30" name="Shape 2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1" name="Text 2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2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产品经理 · 求职简历</a:t>
            </a:r>
            <a:endParaRPr lang="en-US" sz="1050" dirty="0"/>
          </a:p>
        </p:txBody>
      </p:sp>
      <p:sp>
        <p:nvSpPr>
          <p:cNvPr id="33" name="Text 2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18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145161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72783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实施步骤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139446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139446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DFE6F3"/>
          </a:solidFill>
          <a:ln/>
        </p:spPr>
      </p:sp>
      <p:sp>
        <p:nvSpPr>
          <p:cNvPr id="7" name="Shape 5"/>
          <p:cNvSpPr/>
          <p:nvPr/>
        </p:nvSpPr>
        <p:spPr>
          <a:xfrm>
            <a:off x="11239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256BD9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1239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650" dirty="0"/>
          </a:p>
        </p:txBody>
      </p:sp>
      <p:sp>
        <p:nvSpPr>
          <p:cNvPr id="9" name="Text 7"/>
          <p:cNvSpPr txBox="1"/>
          <p:nvPr/>
        </p:nvSpPr>
        <p:spPr>
          <a:xfrm>
            <a:off x="11239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一句话介绍</a:t>
            </a:r>
            <a:endParaRPr lang="en-US" sz="1500" dirty="0"/>
          </a:p>
        </p:txBody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48025" y="3501390"/>
            <a:ext cx="247650" cy="247650"/>
          </a:xfrm>
          <a:prstGeom prst="rect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36195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DFE6F3"/>
          </a:solidFill>
          <a:ln/>
        </p:spPr>
      </p:sp>
      <p:sp>
        <p:nvSpPr>
          <p:cNvPr id="12" name="Shape 9"/>
          <p:cNvSpPr/>
          <p:nvPr/>
        </p:nvSpPr>
        <p:spPr>
          <a:xfrm>
            <a:off x="38290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256BD9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38290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650" dirty="0"/>
          </a:p>
        </p:txBody>
      </p:sp>
      <p:sp>
        <p:nvSpPr>
          <p:cNvPr id="14" name="Text 11"/>
          <p:cNvSpPr txBox="1"/>
          <p:nvPr/>
        </p:nvSpPr>
        <p:spPr>
          <a:xfrm>
            <a:off x="38290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核心能力</a:t>
            </a:r>
            <a:endParaRPr lang="en-US" sz="1500" dirty="0"/>
          </a:p>
        </p:txBody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53125" y="3501390"/>
            <a:ext cx="247650" cy="247650"/>
          </a:xfrm>
          <a:prstGeom prst="rect">
            <a:avLst/>
          </a:prstGeom>
        </p:spPr>
      </p:pic>
      <p:sp>
        <p:nvSpPr>
          <p:cNvPr id="16" name="Shape 12"/>
          <p:cNvSpPr/>
          <p:nvPr/>
        </p:nvSpPr>
        <p:spPr>
          <a:xfrm>
            <a:off x="63246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DFE6F3"/>
          </a:solidFill>
          <a:ln/>
        </p:spPr>
      </p:sp>
      <p:sp>
        <p:nvSpPr>
          <p:cNvPr id="17" name="Shape 13"/>
          <p:cNvSpPr/>
          <p:nvPr/>
        </p:nvSpPr>
        <p:spPr>
          <a:xfrm>
            <a:off x="65341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256BD9"/>
          </a:solidFill>
          <a:ln/>
        </p:spPr>
      </p:sp>
      <p:sp>
        <p:nvSpPr>
          <p:cNvPr id="18" name="Text 14"/>
          <p:cNvSpPr txBox="1"/>
          <p:nvPr/>
        </p:nvSpPr>
        <p:spPr>
          <a:xfrm>
            <a:off x="65341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650" dirty="0"/>
          </a:p>
        </p:txBody>
      </p:sp>
      <p:sp>
        <p:nvSpPr>
          <p:cNvPr id="19" name="Text 15"/>
          <p:cNvSpPr txBox="1"/>
          <p:nvPr/>
        </p:nvSpPr>
        <p:spPr>
          <a:xfrm>
            <a:off x="65341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代表项目</a:t>
            </a:r>
            <a:endParaRPr lang="en-US" sz="1500" dirty="0"/>
          </a:p>
        </p:txBody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658225" y="3501390"/>
            <a:ext cx="247650" cy="247650"/>
          </a:xfrm>
          <a:prstGeom prst="rect">
            <a:avLst/>
          </a:prstGeom>
        </p:spPr>
      </p:pic>
      <p:sp>
        <p:nvSpPr>
          <p:cNvPr id="21" name="Shape 16"/>
          <p:cNvSpPr/>
          <p:nvPr/>
        </p:nvSpPr>
        <p:spPr>
          <a:xfrm>
            <a:off x="90297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DFE6F3"/>
          </a:solidFill>
          <a:ln/>
        </p:spPr>
      </p:sp>
      <p:sp>
        <p:nvSpPr>
          <p:cNvPr id="22" name="Shape 17"/>
          <p:cNvSpPr/>
          <p:nvPr/>
        </p:nvSpPr>
        <p:spPr>
          <a:xfrm>
            <a:off x="92392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256BD9"/>
          </a:solidFill>
          <a:ln/>
        </p:spPr>
      </p:sp>
      <p:sp>
        <p:nvSpPr>
          <p:cNvPr id="23" name="Text 18"/>
          <p:cNvSpPr txBox="1"/>
          <p:nvPr/>
        </p:nvSpPr>
        <p:spPr>
          <a:xfrm>
            <a:off x="92392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650" dirty="0"/>
          </a:p>
        </p:txBody>
      </p:sp>
      <p:sp>
        <p:nvSpPr>
          <p:cNvPr id="24" name="Text 19"/>
          <p:cNvSpPr txBox="1"/>
          <p:nvPr/>
        </p:nvSpPr>
        <p:spPr>
          <a:xfrm>
            <a:off x="92392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求职意向</a:t>
            </a:r>
            <a:endParaRPr lang="en-US" sz="1500" dirty="0"/>
          </a:p>
        </p:txBody>
      </p:sp>
      <p:sp>
        <p:nvSpPr>
          <p:cNvPr id="25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6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7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产品经理 · 求职简历</a:t>
            </a:r>
            <a:endParaRPr lang="en-US" sz="1050" dirty="0"/>
          </a:p>
        </p:txBody>
      </p:sp>
      <p:sp>
        <p:nvSpPr>
          <p:cNvPr id="28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18</a:t>
            </a:r>
            <a:endParaRPr lang="en-US" sz="1050" dirty="0"/>
          </a:p>
        </p:txBody>
      </p:sp>
      <p:sp>
        <p:nvSpPr>
          <p:cNvPr id="29" name="Shape 24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32" name="Shape 2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3" name="Text 2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4" name="Text 2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产品经理 · 求职简历</a:t>
            </a:r>
            <a:endParaRPr lang="en-US" sz="1050" dirty="0"/>
          </a:p>
        </p:txBody>
      </p:sp>
      <p:sp>
        <p:nvSpPr>
          <p:cNvPr id="35" name="Text 3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18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六项技能标签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6F3"/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2055495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60270"/>
            <a:ext cx="209550" cy="2095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620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需求分析</a:t>
            </a:r>
            <a:endParaRPr lang="en-US" sz="1425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访谈、调研、竞品分析。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4450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6F3"/>
          </a:solidFill>
          <a:ln/>
        </p:spPr>
      </p:sp>
      <p:sp>
        <p:nvSpPr>
          <p:cNvPr id="12" name="Shape 9"/>
          <p:cNvSpPr/>
          <p:nvPr/>
        </p:nvSpPr>
        <p:spPr>
          <a:xfrm>
            <a:off x="4692650" y="2055495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60270"/>
            <a:ext cx="209550" cy="20955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926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方案设计</a:t>
            </a:r>
            <a:endParaRPr lang="en-US" sz="1425" dirty="0"/>
          </a:p>
        </p:txBody>
      </p:sp>
      <p:sp>
        <p:nvSpPr>
          <p:cNvPr id="15" name="Text 11"/>
          <p:cNvSpPr txBox="1"/>
          <p:nvPr/>
        </p:nvSpPr>
        <p:spPr>
          <a:xfrm>
            <a:off x="46926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原型、流程、规则设计。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56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6F3"/>
          </a:solidFill>
          <a:ln/>
        </p:spPr>
      </p:sp>
      <p:sp>
        <p:nvSpPr>
          <p:cNvPr id="17" name="Shape 13"/>
          <p:cNvSpPr/>
          <p:nvPr/>
        </p:nvSpPr>
        <p:spPr>
          <a:xfrm>
            <a:off x="8223250" y="2055495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60270"/>
            <a:ext cx="209550" cy="2095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232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数据分析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82232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漏斗、留存、归因分析。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6F3"/>
          </a:solidFill>
          <a:ln/>
        </p:spPr>
      </p:sp>
      <p:sp>
        <p:nvSpPr>
          <p:cNvPr id="22" name="Shape 17"/>
          <p:cNvSpPr/>
          <p:nvPr/>
        </p:nvSpPr>
        <p:spPr>
          <a:xfrm>
            <a:off x="1162050" y="4399597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504373"/>
            <a:ext cx="209550" cy="20955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11620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项目推进</a:t>
            </a:r>
            <a:endParaRPr lang="en-US" sz="1425" dirty="0"/>
          </a:p>
        </p:txBody>
      </p:sp>
      <p:sp>
        <p:nvSpPr>
          <p:cNvPr id="25" name="Text 19"/>
          <p:cNvSpPr txBox="1"/>
          <p:nvPr/>
        </p:nvSpPr>
        <p:spPr>
          <a:xfrm>
            <a:off x="11620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跨部门协作与节奏把控。</a:t>
            </a:r>
            <a:endParaRPr lang="en-US" sz="1050" dirty="0"/>
          </a:p>
        </p:txBody>
      </p:sp>
      <p:sp>
        <p:nvSpPr>
          <p:cNvPr id="26" name="Shape 20"/>
          <p:cNvSpPr/>
          <p:nvPr/>
        </p:nvSpPr>
        <p:spPr>
          <a:xfrm>
            <a:off x="44450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6F3"/>
          </a:solidFill>
          <a:ln/>
        </p:spPr>
      </p:sp>
      <p:sp>
        <p:nvSpPr>
          <p:cNvPr id="27" name="Shape 21"/>
          <p:cNvSpPr/>
          <p:nvPr/>
        </p:nvSpPr>
        <p:spPr>
          <a:xfrm>
            <a:off x="4692650" y="4399597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28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504373"/>
            <a:ext cx="209550" cy="209550"/>
          </a:xfrm>
          <a:prstGeom prst="rect">
            <a:avLst/>
          </a:prstGeom>
        </p:spPr>
      </p:pic>
      <p:sp>
        <p:nvSpPr>
          <p:cNvPr id="29" name="Text 22"/>
          <p:cNvSpPr txBox="1"/>
          <p:nvPr/>
        </p:nvSpPr>
        <p:spPr>
          <a:xfrm>
            <a:off x="46926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用户沟通</a:t>
            </a:r>
            <a:endParaRPr lang="en-US" sz="1425" dirty="0"/>
          </a:p>
        </p:txBody>
      </p:sp>
      <p:sp>
        <p:nvSpPr>
          <p:cNvPr id="30" name="Text 23"/>
          <p:cNvSpPr txBox="1"/>
          <p:nvPr/>
        </p:nvSpPr>
        <p:spPr>
          <a:xfrm>
            <a:off x="46926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把用户的话翻译成需求。</a:t>
            </a:r>
            <a:endParaRPr lang="en-US" sz="1050" dirty="0"/>
          </a:p>
        </p:txBody>
      </p:sp>
      <p:sp>
        <p:nvSpPr>
          <p:cNvPr id="31" name="Shape 24"/>
          <p:cNvSpPr/>
          <p:nvPr/>
        </p:nvSpPr>
        <p:spPr>
          <a:xfrm>
            <a:off x="79756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6F3"/>
          </a:solidFill>
          <a:ln/>
        </p:spPr>
      </p:sp>
      <p:sp>
        <p:nvSpPr>
          <p:cNvPr id="32" name="Shape 25"/>
          <p:cNvSpPr/>
          <p:nvPr/>
        </p:nvSpPr>
        <p:spPr>
          <a:xfrm>
            <a:off x="8223250" y="4399597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33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504373"/>
            <a:ext cx="209550" cy="209550"/>
          </a:xfrm>
          <a:prstGeom prst="rect">
            <a:avLst/>
          </a:prstGeom>
        </p:spPr>
      </p:pic>
      <p:sp>
        <p:nvSpPr>
          <p:cNvPr id="34" name="Text 26"/>
          <p:cNvSpPr txBox="1"/>
          <p:nvPr/>
        </p:nvSpPr>
        <p:spPr>
          <a:xfrm>
            <a:off x="82232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文档能力</a:t>
            </a:r>
            <a:endParaRPr lang="en-US" sz="1425" dirty="0"/>
          </a:p>
        </p:txBody>
      </p:sp>
      <p:sp>
        <p:nvSpPr>
          <p:cNvPr id="35" name="Text 27"/>
          <p:cNvSpPr txBox="1"/>
          <p:nvPr/>
        </p:nvSpPr>
        <p:spPr>
          <a:xfrm>
            <a:off x="82232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需求文档清晰、可执行。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7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产品经理 · 求职简历</a:t>
            </a:r>
            <a:endParaRPr lang="en-US" sz="1050" dirty="0"/>
          </a:p>
        </p:txBody>
      </p:sp>
      <p:sp>
        <p:nvSpPr>
          <p:cNvPr id="39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18</a:t>
            </a:r>
            <a:endParaRPr lang="en-US" sz="1050" dirty="0"/>
          </a:p>
        </p:txBody>
      </p:sp>
      <p:sp>
        <p:nvSpPr>
          <p:cNvPr id="40" name="Shape 32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41" name="Shape 33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42" name="Shape 3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43" name="Shape 3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44" name="Text 3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5" name="Text 3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产品经理 · 求职简历</a:t>
            </a:r>
            <a:endParaRPr lang="en-US" sz="1050" dirty="0"/>
          </a:p>
        </p:txBody>
      </p:sp>
      <p:sp>
        <p:nvSpPr>
          <p:cNvPr id="46" name="Text 3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18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8785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DFE6F3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887855"/>
            <a:ext cx="4000500" cy="571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8" name="Shape 6"/>
          <p:cNvSpPr/>
          <p:nvPr/>
        </p:nvSpPr>
        <p:spPr>
          <a:xfrm>
            <a:off x="2457450" y="3192780"/>
            <a:ext cx="914400" cy="914400"/>
          </a:xfrm>
          <a:prstGeom prst="ellipse">
            <a:avLst/>
          </a:prstGeom>
          <a:solidFill>
            <a:srgbClr val="256BD9">
              <a:alpha val="16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421380"/>
            <a:ext cx="457200" cy="457200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914400" y="535495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求职简历 解决方案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5372100" y="18878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3FC"/>
          </a:solidFill>
          <a:ln w="9525">
            <a:solidFill>
              <a:srgbClr val="D1DBEB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5372100" y="1887855"/>
            <a:ext cx="57150" cy="12509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13" name="Shape 10"/>
          <p:cNvSpPr/>
          <p:nvPr/>
        </p:nvSpPr>
        <p:spPr>
          <a:xfrm>
            <a:off x="5600700" y="2294255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4037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6210300" y="20593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一句话介绍</a:t>
            </a:r>
            <a:endParaRPr lang="en-US" sz="1425" dirty="0"/>
          </a:p>
        </p:txBody>
      </p:sp>
      <p:sp>
        <p:nvSpPr>
          <p:cNvPr id="16" name="Text 12"/>
          <p:cNvSpPr txBox="1"/>
          <p:nvPr/>
        </p:nvSpPr>
        <p:spPr>
          <a:xfrm>
            <a:off x="6210300" y="23641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标准化动作与判定口径</a:t>
            </a:r>
            <a:endParaRPr lang="en-US" sz="1050" dirty="0"/>
          </a:p>
        </p:txBody>
      </p:sp>
      <p:sp>
        <p:nvSpPr>
          <p:cNvPr id="17" name="Shape 13"/>
          <p:cNvSpPr/>
          <p:nvPr/>
        </p:nvSpPr>
        <p:spPr>
          <a:xfrm>
            <a:off x="5372100" y="33102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3FC"/>
          </a:solidFill>
          <a:ln w="9525">
            <a:solidFill>
              <a:srgbClr val="D1DBEB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5372100" y="3310255"/>
            <a:ext cx="57150" cy="12509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19" name="Shape 15"/>
          <p:cNvSpPr/>
          <p:nvPr/>
        </p:nvSpPr>
        <p:spPr>
          <a:xfrm>
            <a:off x="5600700" y="3716655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826192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210300" y="34817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核心能力</a:t>
            </a:r>
            <a:endParaRPr lang="en-US" sz="1425" dirty="0"/>
          </a:p>
        </p:txBody>
      </p:sp>
      <p:sp>
        <p:nvSpPr>
          <p:cNvPr id="22" name="Text 17"/>
          <p:cNvSpPr txBox="1"/>
          <p:nvPr/>
        </p:nvSpPr>
        <p:spPr>
          <a:xfrm>
            <a:off x="6210300" y="37865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资源投入与责任分工</a:t>
            </a:r>
            <a:endParaRPr lang="en-US" sz="1050" dirty="0"/>
          </a:p>
        </p:txBody>
      </p:sp>
      <p:sp>
        <p:nvSpPr>
          <p:cNvPr id="23" name="Shape 18"/>
          <p:cNvSpPr/>
          <p:nvPr/>
        </p:nvSpPr>
        <p:spPr>
          <a:xfrm>
            <a:off x="5372100" y="47326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3FC"/>
          </a:solidFill>
          <a:ln w="9525">
            <a:solidFill>
              <a:srgbClr val="D1DBEB"/>
            </a:solidFill>
            <a:prstDash val="solid"/>
          </a:ln>
        </p:spPr>
      </p:sp>
      <p:sp>
        <p:nvSpPr>
          <p:cNvPr id="24" name="Shape 19"/>
          <p:cNvSpPr/>
          <p:nvPr/>
        </p:nvSpPr>
        <p:spPr>
          <a:xfrm>
            <a:off x="5372100" y="4732655"/>
            <a:ext cx="57150" cy="12509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25" name="Shape 20"/>
          <p:cNvSpPr/>
          <p:nvPr/>
        </p:nvSpPr>
        <p:spPr>
          <a:xfrm>
            <a:off x="5600700" y="5139055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48592"/>
            <a:ext cx="219075" cy="219075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6210300" y="49041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代表项目</a:t>
            </a:r>
            <a:endParaRPr lang="en-US" sz="1425" dirty="0"/>
          </a:p>
        </p:txBody>
      </p:sp>
      <p:sp>
        <p:nvSpPr>
          <p:cNvPr id="28" name="Text 22"/>
          <p:cNvSpPr txBox="1"/>
          <p:nvPr/>
        </p:nvSpPr>
        <p:spPr>
          <a:xfrm>
            <a:off x="6210300" y="52089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验收标准与持续改进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0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产品经理 · 求职简历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18</a:t>
            </a:r>
            <a:endParaRPr lang="en-US" sz="1050" dirty="0"/>
          </a:p>
        </p:txBody>
      </p:sp>
      <p:sp>
        <p:nvSpPr>
          <p:cNvPr id="33" name="Shape 27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34" name="Shape 28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36" name="Shape 3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7" name="Text 3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产品经理 · 求职简历</a:t>
            </a:r>
            <a:endParaRPr lang="en-US" sz="1050" dirty="0"/>
          </a:p>
        </p:txBody>
      </p:sp>
      <p:sp>
        <p:nvSpPr>
          <p:cNvPr id="39" name="Text 3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18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6F3"/>
          </a:solidFill>
          <a:ln/>
        </p:spPr>
      </p:sp>
      <p:sp>
        <p:nvSpPr>
          <p:cNvPr id="7" name="Shape 5"/>
          <p:cNvSpPr/>
          <p:nvPr/>
        </p:nvSpPr>
        <p:spPr>
          <a:xfrm>
            <a:off x="1845469" y="2249805"/>
            <a:ext cx="571500" cy="571500"/>
          </a:xfrm>
          <a:prstGeom prst="ellipse">
            <a:avLst/>
          </a:prstGeom>
          <a:solidFill>
            <a:srgbClr val="256BD9">
              <a:alpha val="16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92680"/>
            <a:ext cx="285750" cy="2857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066800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一句话介绍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1066800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11" name="Text 8"/>
          <p:cNvSpPr txBox="1"/>
          <p:nvPr/>
        </p:nvSpPr>
        <p:spPr>
          <a:xfrm>
            <a:off x="1104900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3557588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6F3"/>
          </a:solidFill>
          <a:ln/>
        </p:spPr>
      </p:sp>
      <p:sp>
        <p:nvSpPr>
          <p:cNvPr id="13" name="Shape 10"/>
          <p:cNvSpPr/>
          <p:nvPr/>
        </p:nvSpPr>
        <p:spPr>
          <a:xfrm>
            <a:off x="4488656" y="2249805"/>
            <a:ext cx="571500" cy="571500"/>
          </a:xfrm>
          <a:prstGeom prst="ellipse">
            <a:avLst/>
          </a:prstGeom>
          <a:solidFill>
            <a:srgbClr val="975F12">
              <a:alpha val="16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92680"/>
            <a:ext cx="285750" cy="285750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3709987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核心能力</a:t>
            </a:r>
            <a:endParaRPr lang="en-US" sz="1500" dirty="0"/>
          </a:p>
        </p:txBody>
      </p:sp>
      <p:sp>
        <p:nvSpPr>
          <p:cNvPr id="16" name="Text 12"/>
          <p:cNvSpPr txBox="1"/>
          <p:nvPr/>
        </p:nvSpPr>
        <p:spPr>
          <a:xfrm>
            <a:off x="3709987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975F1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7" name="Text 13"/>
          <p:cNvSpPr txBox="1"/>
          <p:nvPr/>
        </p:nvSpPr>
        <p:spPr>
          <a:xfrm>
            <a:off x="3748087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6200775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6F3"/>
          </a:solidFill>
          <a:ln/>
        </p:spPr>
      </p:sp>
      <p:sp>
        <p:nvSpPr>
          <p:cNvPr id="19" name="Shape 15"/>
          <p:cNvSpPr/>
          <p:nvPr/>
        </p:nvSpPr>
        <p:spPr>
          <a:xfrm>
            <a:off x="7131844" y="2249805"/>
            <a:ext cx="571500" cy="571500"/>
          </a:xfrm>
          <a:prstGeom prst="ellipse">
            <a:avLst/>
          </a:prstGeom>
          <a:solidFill>
            <a:srgbClr val="194993">
              <a:alpha val="16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92680"/>
            <a:ext cx="285750" cy="285750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353175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代表项目</a:t>
            </a:r>
            <a:endParaRPr lang="en-US" sz="1500" dirty="0"/>
          </a:p>
        </p:txBody>
      </p:sp>
      <p:sp>
        <p:nvSpPr>
          <p:cNvPr id="22" name="Text 17"/>
          <p:cNvSpPr txBox="1"/>
          <p:nvPr/>
        </p:nvSpPr>
        <p:spPr>
          <a:xfrm>
            <a:off x="6353175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19499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3" name="Text 18"/>
          <p:cNvSpPr txBox="1"/>
          <p:nvPr/>
        </p:nvSpPr>
        <p:spPr>
          <a:xfrm>
            <a:off x="6391275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8843963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6F3"/>
          </a:solidFill>
          <a:ln/>
        </p:spPr>
      </p:sp>
      <p:sp>
        <p:nvSpPr>
          <p:cNvPr id="25" name="Shape 20"/>
          <p:cNvSpPr/>
          <p:nvPr/>
        </p:nvSpPr>
        <p:spPr>
          <a:xfrm>
            <a:off x="9775031" y="2249805"/>
            <a:ext cx="571500" cy="571500"/>
          </a:xfrm>
          <a:prstGeom prst="ellipse">
            <a:avLst/>
          </a:prstGeom>
          <a:solidFill>
            <a:srgbClr val="256BD9">
              <a:alpha val="16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92680"/>
            <a:ext cx="285750" cy="285750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8996363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求职意向</a:t>
            </a:r>
            <a:endParaRPr lang="en-US" sz="1500" dirty="0"/>
          </a:p>
        </p:txBody>
      </p:sp>
      <p:sp>
        <p:nvSpPr>
          <p:cNvPr id="28" name="Text 22"/>
          <p:cNvSpPr txBox="1"/>
          <p:nvPr/>
        </p:nvSpPr>
        <p:spPr>
          <a:xfrm>
            <a:off x="8996363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9" name="Text 23"/>
          <p:cNvSpPr txBox="1"/>
          <p:nvPr/>
        </p:nvSpPr>
        <p:spPr>
          <a:xfrm>
            <a:off x="9034462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1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产品经理 · 求职简历</a:t>
            </a:r>
            <a:endParaRPr lang="en-US" sz="1050" dirty="0"/>
          </a:p>
        </p:txBody>
      </p:sp>
      <p:sp>
        <p:nvSpPr>
          <p:cNvPr id="33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18</a:t>
            </a:r>
            <a:endParaRPr lang="en-US" sz="1050" dirty="0"/>
          </a:p>
        </p:txBody>
      </p:sp>
      <p:sp>
        <p:nvSpPr>
          <p:cNvPr id="34" name="Shape 28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37" name="Shape 3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8" name="Text 3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9" name="Text 3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产品经理 · 求职简历</a:t>
            </a:r>
            <a:endParaRPr lang="en-US" sz="1050" dirty="0"/>
          </a:p>
        </p:txBody>
      </p:sp>
      <p:sp>
        <p:nvSpPr>
          <p:cNvPr id="40" name="Text 3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18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三个代表项目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56BD9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436745"/>
            <a:ext cx="32639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会员体系改版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798695"/>
            <a:ext cx="32639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重构权益规则，续费率明显回升。</a:t>
            </a:r>
            <a:endParaRPr lang="en-US" sz="1125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56BD9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436745"/>
            <a:ext cx="32639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流程线上化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798695"/>
            <a:ext cx="32639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把线下审批搬到线上，时效大幅缩短。</a:t>
            </a:r>
            <a:endParaRPr lang="en-US" sz="1125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56BD9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436745"/>
            <a:ext cx="32639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数据看板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798695"/>
            <a:ext cx="32639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搭建经营看板，辅助日常决策。</a:t>
            </a:r>
            <a:endParaRPr lang="en-US" sz="1125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产品经理 · 求职简历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18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31" name="Shape 2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2" name="Text 2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33" name="Text 2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产品经理 · 求职简历</a:t>
            </a:r>
            <a:endParaRPr lang="en-US" sz="975" dirty="0"/>
          </a:p>
        </p:txBody>
      </p:sp>
      <p:sp>
        <p:nvSpPr>
          <p:cNvPr id="34" name="Text 2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18</a:t>
            </a:r>
            <a:endParaRPr lang="en-US" sz="97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要点矩阵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792605"/>
            <a:ext cx="5076825" cy="2018347"/>
          </a:xfrm>
          <a:prstGeom prst="roundRect">
            <a:avLst>
              <a:gd name="adj" fmla="val 3775"/>
            </a:avLst>
          </a:prstGeom>
          <a:solidFill>
            <a:srgbClr val="DAE5F9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792605"/>
            <a:ext cx="5076825" cy="381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123950" y="1983105"/>
            <a:ext cx="571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975" dirty="0"/>
          </a:p>
        </p:txBody>
      </p:sp>
      <p:sp>
        <p:nvSpPr>
          <p:cNvPr id="9" name="Text 7"/>
          <p:cNvSpPr txBox="1"/>
          <p:nvPr/>
        </p:nvSpPr>
        <p:spPr>
          <a:xfrm>
            <a:off x="1123950" y="2230755"/>
            <a:ext cx="46577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一句话介绍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1123950" y="2592705"/>
            <a:ext cx="4657725" cy="10277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做过什么、擅长什么、想去哪，开门见山。第一屏就要让人记住…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6200775" y="1792605"/>
            <a:ext cx="5076825" cy="2018347"/>
          </a:xfrm>
          <a:prstGeom prst="roundRect">
            <a:avLst>
              <a:gd name="adj" fmla="val 3775"/>
            </a:avLst>
          </a:prstGeom>
          <a:solidFill>
            <a:srgbClr val="DAE5F9"/>
          </a:solidFill>
          <a:ln/>
        </p:spPr>
      </p:sp>
      <p:sp>
        <p:nvSpPr>
          <p:cNvPr id="12" name="Shape 10"/>
          <p:cNvSpPr/>
          <p:nvPr/>
        </p:nvSpPr>
        <p:spPr>
          <a:xfrm>
            <a:off x="6200775" y="1792605"/>
            <a:ext cx="5076825" cy="381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410325" y="1983105"/>
            <a:ext cx="571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975" dirty="0"/>
          </a:p>
        </p:txBody>
      </p:sp>
      <p:sp>
        <p:nvSpPr>
          <p:cNvPr id="14" name="Text 12"/>
          <p:cNvSpPr txBox="1"/>
          <p:nvPr/>
        </p:nvSpPr>
        <p:spPr>
          <a:xfrm>
            <a:off x="6410325" y="2230755"/>
            <a:ext cx="46577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核心能力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6410325" y="2592705"/>
            <a:ext cx="4657725" cy="10277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需求分析、方案设计、跨团队推进，三项能力各配一句具体做法…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914400" y="4001453"/>
            <a:ext cx="5076825" cy="2018347"/>
          </a:xfrm>
          <a:prstGeom prst="roundRect">
            <a:avLst>
              <a:gd name="adj" fmla="val 3775"/>
            </a:avLst>
          </a:prstGeom>
          <a:solidFill>
            <a:srgbClr val="DAE5F9"/>
          </a:solidFill>
          <a:ln/>
        </p:spPr>
      </p:sp>
      <p:sp>
        <p:nvSpPr>
          <p:cNvPr id="17" name="Shape 15"/>
          <p:cNvSpPr/>
          <p:nvPr/>
        </p:nvSpPr>
        <p:spPr>
          <a:xfrm>
            <a:off x="914400" y="4001453"/>
            <a:ext cx="5076825" cy="381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23950" y="4191952"/>
            <a:ext cx="571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975" dirty="0"/>
          </a:p>
        </p:txBody>
      </p:sp>
      <p:sp>
        <p:nvSpPr>
          <p:cNvPr id="19" name="Text 17"/>
          <p:cNvSpPr txBox="1"/>
          <p:nvPr/>
        </p:nvSpPr>
        <p:spPr>
          <a:xfrm>
            <a:off x="1123950" y="4439603"/>
            <a:ext cx="46577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代表项目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1123950" y="4801553"/>
            <a:ext cx="4657725" cy="10277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挑两到三个项目，讲清你担任的角色和最终结果，别只写项目背…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6200775" y="4001453"/>
            <a:ext cx="5076825" cy="2018347"/>
          </a:xfrm>
          <a:prstGeom prst="roundRect">
            <a:avLst>
              <a:gd name="adj" fmla="val 3775"/>
            </a:avLst>
          </a:prstGeom>
          <a:solidFill>
            <a:srgbClr val="DAE5F9"/>
          </a:solidFill>
          <a:ln/>
        </p:spPr>
      </p:sp>
      <p:sp>
        <p:nvSpPr>
          <p:cNvPr id="22" name="Shape 20"/>
          <p:cNvSpPr/>
          <p:nvPr/>
        </p:nvSpPr>
        <p:spPr>
          <a:xfrm>
            <a:off x="6200775" y="4001453"/>
            <a:ext cx="5076825" cy="381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410325" y="4191952"/>
            <a:ext cx="571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975" dirty="0"/>
          </a:p>
        </p:txBody>
      </p:sp>
      <p:sp>
        <p:nvSpPr>
          <p:cNvPr id="24" name="Text 22"/>
          <p:cNvSpPr txBox="1"/>
          <p:nvPr/>
        </p:nvSpPr>
        <p:spPr>
          <a:xfrm>
            <a:off x="6410325" y="4439603"/>
            <a:ext cx="46577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求职意向</a:t>
            </a:r>
            <a:endParaRPr lang="en-US" sz="1500" dirty="0"/>
          </a:p>
        </p:txBody>
      </p:sp>
      <p:sp>
        <p:nvSpPr>
          <p:cNvPr id="25" name="Text 23"/>
          <p:cNvSpPr txBox="1"/>
          <p:nvPr/>
        </p:nvSpPr>
        <p:spPr>
          <a:xfrm>
            <a:off x="6410325" y="4801553"/>
            <a:ext cx="4657725" cy="10277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目标岗位、期望方向与到岗时间写明白，减少来回沟通的成本。…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产品经理 · 求职简历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18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33" name="Shape 3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4" name="Text 3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5" name="Text 3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产品经理 · 求职简历</a:t>
            </a:r>
            <a:endParaRPr lang="en-US" sz="1050" dirty="0"/>
          </a:p>
        </p:txBody>
      </p:sp>
      <p:sp>
        <p:nvSpPr>
          <p:cNvPr id="36" name="Text 3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18</a:t>
            </a:r>
            <a:endParaRPr lang="en-US" sz="10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PPT TIPS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技巧：简历要能一眼看懂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914400" y="1903095"/>
            <a:ext cx="5448300" cy="3757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HR 平均看一份简历只有几十秒，重点信息必须前置。</a:t>
            </a:r>
            <a:endParaRPr lang="en-US" sz="1275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355056"/>
            <a:ext cx="5448300" cy="3757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把最能说明能力的项目放在最前面，别按时间顺序平铺。</a:t>
            </a:r>
            <a:endParaRPr lang="en-US" sz="1275" dirty="0"/>
          </a:p>
        </p:txBody>
      </p:sp>
      <p:sp>
        <p:nvSpPr>
          <p:cNvPr id="8" name="Shape 6"/>
          <p:cNvSpPr/>
          <p:nvPr/>
        </p:nvSpPr>
        <p:spPr>
          <a:xfrm>
            <a:off x="6896100" y="1903095"/>
            <a:ext cx="4381500" cy="285750"/>
          </a:xfrm>
          <a:prstGeom prst="rect">
            <a:avLst/>
          </a:prstGeom>
          <a:solidFill>
            <a:srgbClr val="B0432E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7029450" y="1960245"/>
            <a:ext cx="4114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✗ 常见错误</a:t>
            </a:r>
            <a:endParaRPr lang="en-US" sz="975" dirty="0"/>
          </a:p>
        </p:txBody>
      </p:sp>
      <p:sp>
        <p:nvSpPr>
          <p:cNvPr id="10" name="Shape 8"/>
          <p:cNvSpPr/>
          <p:nvPr/>
        </p:nvSpPr>
        <p:spPr>
          <a:xfrm>
            <a:off x="6896100" y="2188845"/>
            <a:ext cx="4381500" cy="1858328"/>
          </a:xfrm>
          <a:prstGeom prst="rect">
            <a:avLst/>
          </a:prstGeom>
          <a:solidFill>
            <a:srgbClr val="E8E1E7"/>
          </a:solidFill>
          <a:ln/>
        </p:spPr>
      </p:sp>
      <p:sp>
        <p:nvSpPr>
          <p:cNvPr id="11" name="Shape 9"/>
          <p:cNvSpPr/>
          <p:nvPr/>
        </p:nvSpPr>
        <p:spPr>
          <a:xfrm>
            <a:off x="7067550" y="2360295"/>
            <a:ext cx="3715512" cy="114300"/>
          </a:xfrm>
          <a:prstGeom prst="rect">
            <a:avLst/>
          </a:prstGeom>
          <a:solidFill>
            <a:srgbClr val="DBBEBE"/>
          </a:solidFill>
          <a:ln/>
        </p:spPr>
      </p:sp>
      <p:sp>
        <p:nvSpPr>
          <p:cNvPr id="12" name="Shape 10"/>
          <p:cNvSpPr/>
          <p:nvPr/>
        </p:nvSpPr>
        <p:spPr>
          <a:xfrm>
            <a:off x="7067550" y="2569845"/>
            <a:ext cx="3150108" cy="114300"/>
          </a:xfrm>
          <a:prstGeom prst="rect">
            <a:avLst/>
          </a:prstGeom>
          <a:solidFill>
            <a:srgbClr val="DBBEBE"/>
          </a:solidFill>
          <a:ln/>
        </p:spPr>
      </p:sp>
      <p:sp>
        <p:nvSpPr>
          <p:cNvPr id="13" name="Shape 11"/>
          <p:cNvSpPr/>
          <p:nvPr/>
        </p:nvSpPr>
        <p:spPr>
          <a:xfrm>
            <a:off x="7067550" y="2779395"/>
            <a:ext cx="3473196" cy="114300"/>
          </a:xfrm>
          <a:prstGeom prst="rect">
            <a:avLst/>
          </a:prstGeom>
          <a:solidFill>
            <a:srgbClr val="DBBEBE"/>
          </a:solidFill>
          <a:ln/>
        </p:spPr>
      </p:sp>
      <p:sp>
        <p:nvSpPr>
          <p:cNvPr id="14" name="Shape 12"/>
          <p:cNvSpPr/>
          <p:nvPr/>
        </p:nvSpPr>
        <p:spPr>
          <a:xfrm>
            <a:off x="6896100" y="4047173"/>
            <a:ext cx="4381500" cy="285750"/>
          </a:xfrm>
          <a:prstGeom prst="rect">
            <a:avLst/>
          </a:prstGeom>
          <a:solidFill>
            <a:srgbClr val="194993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7029450" y="4104323"/>
            <a:ext cx="4114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✓ 推荐做法</a:t>
            </a:r>
            <a:endParaRPr lang="en-US" sz="975" dirty="0"/>
          </a:p>
        </p:txBody>
      </p:sp>
      <p:sp>
        <p:nvSpPr>
          <p:cNvPr id="16" name="Shape 14"/>
          <p:cNvSpPr/>
          <p:nvPr/>
        </p:nvSpPr>
        <p:spPr>
          <a:xfrm>
            <a:off x="6896100" y="4332923"/>
            <a:ext cx="4381500" cy="1858328"/>
          </a:xfrm>
          <a:prstGeom prst="rect">
            <a:avLst/>
          </a:prstGeom>
          <a:solidFill>
            <a:srgbClr val="DAE5F9"/>
          </a:solidFill>
          <a:ln/>
        </p:spPr>
      </p:sp>
      <p:sp>
        <p:nvSpPr>
          <p:cNvPr id="17" name="Shape 15"/>
          <p:cNvSpPr/>
          <p:nvPr/>
        </p:nvSpPr>
        <p:spPr>
          <a:xfrm>
            <a:off x="7067550" y="4504373"/>
            <a:ext cx="2827020" cy="114300"/>
          </a:xfrm>
          <a:prstGeom prst="rect">
            <a:avLst/>
          </a:prstGeom>
          <a:solidFill>
            <a:srgbClr val="94B6EC"/>
          </a:solidFill>
          <a:ln/>
        </p:spPr>
      </p:sp>
      <p:sp>
        <p:nvSpPr>
          <p:cNvPr id="18" name="Shape 16"/>
          <p:cNvSpPr/>
          <p:nvPr/>
        </p:nvSpPr>
        <p:spPr>
          <a:xfrm>
            <a:off x="7067550" y="4713922"/>
            <a:ext cx="1857756" cy="114300"/>
          </a:xfrm>
          <a:prstGeom prst="rect">
            <a:avLst/>
          </a:prstGeom>
          <a:solidFill>
            <a:srgbClr val="94B6EC"/>
          </a:solidFill>
          <a:ln/>
        </p:spPr>
      </p:sp>
      <p:sp>
        <p:nvSpPr>
          <p:cNvPr id="19" name="Shape 17"/>
          <p:cNvSpPr/>
          <p:nvPr/>
        </p:nvSpPr>
        <p:spPr>
          <a:xfrm>
            <a:off x="7067550" y="4923472"/>
            <a:ext cx="2342388" cy="114300"/>
          </a:xfrm>
          <a:prstGeom prst="rect">
            <a:avLst/>
          </a:prstGeom>
          <a:solidFill>
            <a:srgbClr val="94B6EC"/>
          </a:solidFill>
          <a:ln/>
        </p:spPr>
      </p:sp>
      <p:sp>
        <p:nvSpPr>
          <p:cNvPr id="20" name="Shape 18"/>
          <p:cNvSpPr/>
          <p:nvPr/>
        </p:nvSpPr>
        <p:spPr>
          <a:xfrm>
            <a:off x="6896100" y="1903095"/>
            <a:ext cx="4381500" cy="4288155"/>
          </a:xfrm>
          <a:prstGeom prst="rect">
            <a:avLst/>
          </a:prstGeom>
          <a:ln/>
        </p:spPr>
      </p:sp>
      <p:sp>
        <p:nvSpPr>
          <p:cNvPr id="21" name="Shape 19"/>
          <p:cNvSpPr/>
          <p:nvPr/>
        </p:nvSpPr>
        <p:spPr>
          <a:xfrm>
            <a:off x="6896100" y="1903095"/>
            <a:ext cx="4381500" cy="4288155"/>
          </a:xfrm>
          <a:prstGeom prst="roundRect">
            <a:avLst>
              <a:gd name="adj" fmla="val 2221"/>
            </a:avLst>
          </a:prstGeom>
          <a:ln w="9525">
            <a:solidFill>
              <a:srgbClr val="D1DBE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产品经理 · 求职简历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18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29" name="Shape 2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产品经理 · 求职简历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18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负责模块的关键指标表现 · 整体表现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9" name="Text 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产品经理 · 求职简历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18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1771650" y="425005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Text 9"/>
          <p:cNvSpPr txBox="1"/>
          <p:nvPr/>
        </p:nvSpPr>
        <p:spPr>
          <a:xfrm rot="-1800000">
            <a:off x="6100763" y="425005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16" name="Shape 1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8" name="Text 1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产品经理 · 求职简历</a:t>
            </a:r>
            <a:endParaRPr lang="en-US" sz="1050" dirty="0"/>
          </a:p>
        </p:txBody>
      </p:sp>
      <p:sp>
        <p:nvSpPr>
          <p:cNvPr id="19" name="Text 1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18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 · 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9" name="Text 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产品经理 · 求职简历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18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619500" y="4250055"/>
            <a:ext cx="4962525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15" name="Shape 1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产品经理 · 求职简历</a:t>
            </a:r>
            <a:endParaRPr lang="en-US" sz="1050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18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 · 趋势变化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9" name="Text 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产品经理 · 求职简历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18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2495550" y="425005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Text 9"/>
          <p:cNvSpPr txBox="1"/>
          <p:nvPr/>
        </p:nvSpPr>
        <p:spPr>
          <a:xfrm rot="-1800000">
            <a:off x="6096000" y="425005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16" name="Shape 1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8" name="Text 1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产品经理 · 求职简历</a:t>
            </a:r>
            <a:endParaRPr lang="en-US" sz="1050" dirty="0"/>
          </a:p>
        </p:txBody>
      </p:sp>
      <p:sp>
        <p:nvSpPr>
          <p:cNvPr id="19" name="Text 1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18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一句话介绍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核心能力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代表项目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求职意向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256BD9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产品经理 · 求职简历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BDC5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感谢阅读</a:t>
            </a:r>
            <a:endParaRPr lang="en-US" sz="69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9DBCEE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期待与您进一步沟通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2026-10-17T04:47:06Z</dcterms:created>
  <dcterms:modified xsi:type="dcterms:W3CDTF">2026-10-17T04:47:06Z</dcterms:modified>
</cp:coreProperties>
</file>