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30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31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32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13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0.xlsx"/></Relationships>
</file>

<file path=ppt/charts/_rels/chart13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1.xlsx"/></Relationships>
</file>

<file path=ppt/charts/_rels/chart13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2.xlsx"/></Relationships>
</file>

<file path=ppt/charts/chart1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活动期间预计客流走势 · 整体表现</c:v>
                </c:pt>
              </c:strCache>
            </c:strRef>
          </c:tx>
          <c:spPr>
            <a:solidFill>
              <a:srgbClr val="FF5C7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FFD9DE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FF5C7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FF9BA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3DF5C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81EBD3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35BB9E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节前3天</c:v>
                  </c:pt>
                  <c:pt idx="1">
                    <c:v>第一天</c:v>
                  </c:pt>
                  <c:pt idx="2">
                    <c:v>第二天</c:v>
                  </c:pt>
                  <c:pt idx="3">
                    <c:v>第三天</c:v>
                  </c:pt>
                  <c:pt idx="4">
                    <c:v>节后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55</c:v>
                </c:pt>
                <c:pt idx="2">
                  <c:v>100</c:v>
                </c:pt>
                <c:pt idx="3">
                  <c:v>88</c:v>
                </c:pt>
                <c:pt idx="4">
                  <c:v>40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FFD9DE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EACB1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E0B10"/>
        </a:solidFill>
        <a:ln w="12700" cap="flat">
          <a:solidFill>
            <a:srgbClr val="1E0B10"/>
          </a:solidFill>
        </a:ln>
        <a:effectLst/>
      </c:spPr>
    </c:plotArea>
    <c:plotVisOnly val="1"/>
    <c:dispBlanksAs val="span"/>
  </c:chart>
  <c:spPr>
    <a:solidFill>
      <a:srgbClr val="1E0B10"/>
    </a:solidFill>
    <a:ln>
      <a:noFill/>
    </a:ln>
    <a:effectLst/>
  </c:spPr>
  <c:externalData r:id="rId1">
    <c:autoUpdate val="0"/>
  </c:externalData>
</c:chartSpace>
</file>

<file path=ppt/charts/chart1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FF5C7A"/>
              </a:solidFill>
              <a:effectLst/>
            </c:spPr>
          </c:dPt>
          <c:dPt>
            <c:idx val="1"/>
            <c:bubble3D val="0"/>
            <c:spPr>
              <a:solidFill>
                <a:srgbClr val="FF9BAC"/>
              </a:solidFill>
              <a:effectLst/>
            </c:spPr>
          </c:dPt>
          <c:dPt>
            <c:idx val="2"/>
            <c:bubble3D val="0"/>
            <c:spPr>
              <a:solidFill>
                <a:srgbClr val="3DF5CD"/>
              </a:solidFill>
              <a:effectLst/>
            </c:spPr>
          </c:dPt>
          <c:dPt>
            <c:idx val="3"/>
            <c:bubble3D val="0"/>
            <c:spPr>
              <a:solidFill>
                <a:srgbClr val="81EBD3"/>
              </a:solidFill>
              <a:effectLst/>
            </c:spPr>
          </c:dPt>
          <c:dPt>
            <c:idx val="4"/>
            <c:bubble3D val="0"/>
            <c:spPr>
              <a:solidFill>
                <a:srgbClr val="35BB9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节前3天</c:v>
                </c:pt>
                <c:pt idx="1">
                  <c:v>第一天</c:v>
                </c:pt>
                <c:pt idx="2">
                  <c:v>第二天</c:v>
                </c:pt>
                <c:pt idx="3">
                  <c:v>第三天</c:v>
                </c:pt>
                <c:pt idx="4">
                  <c:v>节后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30</c:v>
                </c:pt>
                <c:pt idx="1">
                  <c:v>55</c:v>
                </c:pt>
                <c:pt idx="2">
                  <c:v>100</c:v>
                </c:pt>
                <c:pt idx="3">
                  <c:v>88</c:v>
                </c:pt>
                <c:pt idx="4">
                  <c:v>40</c:v>
                </c:pt>
              </c:numCache>
            </c:numRef>
          </c:val>
        </c:ser>
        <c:firstSliceAng val="0"/>
        <c:holeSize val="50"/>
      </c:doughnutChart>
      <c:spPr>
        <a:solidFill>
          <a:srgbClr val="1E0B10"/>
        </a:solidFill>
        <a:ln w="12700" cap="flat">
          <a:solidFill>
            <a:srgbClr val="1E0B10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FFD9DE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E0B10"/>
    </a:solidFill>
    <a:ln>
      <a:noFill/>
    </a:ln>
    <a:effectLst/>
  </c:spPr>
  <c:externalData r:id="rId1">
    <c:autoUpdate val="0"/>
  </c:externalData>
</c:chartSpace>
</file>

<file path=ppt/charts/chart1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FF5C7A"/>
            </a:solidFill>
            <a:ln w="25400" cap="flat">
              <a:solidFill>
                <a:srgbClr val="FF5C7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FFD9DE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FF5C7A"/>
              </a:solidFill>
              <a:ln w="9525" cap="flat">
                <a:solidFill>
                  <a:srgbClr val="FF5C7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节前3天</c:v>
                  </c:pt>
                  <c:pt idx="1">
                    <c:v>第一天</c:v>
                  </c:pt>
                  <c:pt idx="2">
                    <c:v>第二天</c:v>
                  </c:pt>
                  <c:pt idx="3">
                    <c:v>第三天</c:v>
                  </c:pt>
                  <c:pt idx="4">
                    <c:v>节后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55</c:v>
                </c:pt>
                <c:pt idx="2">
                  <c:v>100</c:v>
                </c:pt>
                <c:pt idx="3">
                  <c:v>88</c:v>
                </c:pt>
                <c:pt idx="4">
                  <c:v>40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FFD9DE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EACB1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E0B10"/>
        </a:solidFill>
        <a:ln w="12700" cap="flat">
          <a:solidFill>
            <a:srgbClr val="1E0B10"/>
          </a:solidFill>
        </a:ln>
        <a:effectLst/>
      </c:spPr>
    </c:plotArea>
    <c:plotVisOnly val="1"/>
    <c:dispBlanksAs val="span"/>
  </c:chart>
  <c:spPr>
    <a:solidFill>
      <a:srgbClr val="1E0B10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节庆活动 · 营销策划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双节同庆，把流量变成到访和口碑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FFB6C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活动的三个看点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六个活动动作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8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围绕双节确定一句主标语，要能一句话说清玩什么、和谁有关。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7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0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白天夜间两条线，各有主打项目。白天适合家庭客群，夜间主打氛围与灯光。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7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0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节前预热、节中造势、节后沉淀，每个阶段的内容形式都不一样。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7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0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活动的三个看点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有主题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一句好记的标语贯穿全程。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能参与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设计互动环节，让人愿意拍照分享。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可传播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给足分享理由和素材。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9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0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42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E191E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FF5C7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E191E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FF5C7A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E191E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FF5C7A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E191E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FF5C7A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1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2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3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44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六个活动动作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定主题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一句主标语定调。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排日程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白天夜间分线安排。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做亮点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打造一两个必打卡项目。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强传播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设计分享钩子与话题。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保安全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人流与应急预案到位。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看效果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实时监测客流与转化。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52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53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4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55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活动目标的三个数字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E191E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DF062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万人次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预计客流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活动期间的到访人次目标。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E191E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DF062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万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传播触达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线上内容的预计曝光量。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E191E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DF062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客单提升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联动消费带来的客单提升目标。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0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1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2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43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E191E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FF5C7A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E0B10"/>
          </a:solidFill>
          <a:ln w="9525">
            <a:solidFill>
              <a:srgbClr val="3B262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E0B10"/>
          </a:solidFill>
          <a:ln w="9525">
            <a:solidFill>
              <a:srgbClr val="3B262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E0B10"/>
          </a:solidFill>
          <a:ln w="9525">
            <a:solidFill>
              <a:srgbClr val="3B262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5" name="Shape 3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6" name="Text 4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7" name="Text 4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48" name="Text 4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E191E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FF5C7A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E191E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3DF5CD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3DF5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E191E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DF062E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F062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E191E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FF5C7A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保障与预案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6" name="Shape 4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7" name="Text 4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49" name="Text 4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让活动被记住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有一个主题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所有内容围绕它展开。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有一个爆点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让人非来不可的理由。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有一个回访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节后沉淀内容，延续热度。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4" name="Shape 3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6" name="Text 3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37" name="Text 3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组合布局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1771650" y="5829300"/>
            <a:ext cx="8362950" cy="1905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7" name="Shape 5"/>
          <p:cNvSpPr/>
          <p:nvPr/>
        </p:nvSpPr>
        <p:spPr>
          <a:xfrm>
            <a:off x="1771650" y="2286000"/>
            <a:ext cx="19050" cy="35433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Shape 6"/>
          <p:cNvSpPr/>
          <p:nvPr/>
        </p:nvSpPr>
        <p:spPr>
          <a:xfrm>
            <a:off x="1771650" y="4057650"/>
            <a:ext cx="8362950" cy="9525"/>
          </a:xfrm>
          <a:prstGeom prst="rect">
            <a:avLst/>
          </a:prstGeom>
          <a:solidFill>
            <a:srgbClr val="311D22"/>
          </a:solidFill>
          <a:ln/>
        </p:spPr>
      </p:sp>
      <p:sp>
        <p:nvSpPr>
          <p:cNvPr id="9" name="Shape 7"/>
          <p:cNvSpPr/>
          <p:nvPr/>
        </p:nvSpPr>
        <p:spPr>
          <a:xfrm>
            <a:off x="5953125" y="2286000"/>
            <a:ext cx="9525" cy="3543300"/>
          </a:xfrm>
          <a:prstGeom prst="rect">
            <a:avLst/>
          </a:prstGeom>
          <a:solidFill>
            <a:srgbClr val="311D2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77165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收益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7277100" y="59245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投入 →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665601" y="2759583"/>
            <a:ext cx="895350" cy="895350"/>
          </a:xfrm>
          <a:prstGeom prst="ellipse">
            <a:avLst/>
          </a:prstGeom>
          <a:solidFill>
            <a:srgbClr val="FF5C7A">
              <a:alpha val="20000"/>
            </a:srgbClr>
          </a:solidFill>
          <a:ln w="15240">
            <a:solidFill>
              <a:srgbClr val="FF5C7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665601" y="3112008"/>
            <a:ext cx="895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4618101" y="3112008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6929247" y="3057906"/>
            <a:ext cx="723900" cy="723900"/>
          </a:xfrm>
          <a:prstGeom prst="ellipse">
            <a:avLst/>
          </a:prstGeom>
          <a:solidFill>
            <a:srgbClr val="FF5C7A">
              <a:alpha val="20000"/>
            </a:srgbClr>
          </a:solidFill>
          <a:ln w="15240">
            <a:solidFill>
              <a:srgbClr val="FF5C7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29247" y="3324606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7710297" y="3324606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4922139" y="4333494"/>
            <a:ext cx="723900" cy="723900"/>
          </a:xfrm>
          <a:prstGeom prst="ellipse">
            <a:avLst/>
          </a:prstGeom>
          <a:solidFill>
            <a:srgbClr val="DF062E">
              <a:alpha val="20000"/>
            </a:srgbClr>
          </a:solidFill>
          <a:ln w="15240">
            <a:solidFill>
              <a:srgbClr val="DF062E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922139" y="4600194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5703189" y="460019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7928610" y="2390394"/>
            <a:ext cx="1066800" cy="1066800"/>
          </a:xfrm>
          <a:prstGeom prst="ellipse">
            <a:avLst/>
          </a:prstGeom>
          <a:solidFill>
            <a:srgbClr val="FF5C7A">
              <a:alpha val="20000"/>
            </a:srgbClr>
          </a:solidFill>
          <a:ln w="15240">
            <a:solidFill>
              <a:srgbClr val="FF5C7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928610" y="2828544"/>
            <a:ext cx="1066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061710" y="282854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保障与预案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1771650" y="5924550"/>
            <a:ext cx="3810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气泡大小代表规模，位置代表两维评分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1" name="Shape 3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3" name="Text 4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活动期间预计客流走势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保障与预案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FF5C7A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9BB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FFB6C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愿双节活动圆满成功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2026-10-17T04:48:01Z</dcterms:created>
  <dcterms:modified xsi:type="dcterms:W3CDTF">2026-10-17T04:48:01Z</dcterms:modified>
</cp:coreProperties>
</file>