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charts/chart7.xml" ContentType="application/vnd.openxmlformats-officedocument.drawingml.chart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charts/chart8.xml" ContentType="application/vnd.openxmlformats-officedocument.drawingml.chart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charts/chart9.xml" ContentType="application/vnd.openxmlformats-officedocument.drawingml.chart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notesMasterIdLst>
    <p:notesMasterId r:id="rId20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notesMaster" Target="notesMasters/notesMaster1.xml"/><Relationship Id="rId21" Type="http://schemas.openxmlformats.org/officeDocument/2006/relationships/presProps" Target="presProps.xml"/><Relationship Id="rId22" Type="http://schemas.openxmlformats.org/officeDocument/2006/relationships/viewProps" Target="viewProps.xml"/><Relationship Id="rId23" Type="http://schemas.openxmlformats.org/officeDocument/2006/relationships/theme" Target="theme/theme1.xml"/><Relationship Id="rId24" Type="http://schemas.openxmlformats.org/officeDocument/2006/relationships/tableStyles" Target="tableStyles.xml"/></Relationships>
</file>

<file path=ppt/charts/_rels/chart7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7.xlsx"/></Relationships>
</file>

<file path=ppt/charts/_rels/chart8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8.xlsx"/></Relationships>
</file>

<file path=ppt/charts/_rels/chart9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9.xlsx"/></Relationships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各区域隐患整改完成率 · 整体表现</c:v>
                </c:pt>
              </c:strCache>
            </c:strRef>
          </c:tx>
          <c:spPr>
            <a:solidFill>
              <a:srgbClr val="9E231A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invertIfNegative val="0"/>
            <c:bubble3D val="0"/>
            <c:spPr>
              <a:solidFill>
                <a:srgbClr val="F1B7B2"/>
              </a:solidFill>
              <a:effectLst/>
            </c:spPr>
          </c:dPt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7A1D18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9E231A"/>
              </a:solidFill>
              <a:effectLst/>
            </c:spPr>
          </c:dPt>
          <c:dPt>
            <c:idx val="1"/>
            <c:bubble3D val="0"/>
            <c:spPr>
              <a:solidFill>
                <a:srgbClr val="B7271B"/>
              </a:solidFill>
              <a:effectLst/>
            </c:spPr>
          </c:dPt>
          <c:dPt>
            <c:idx val="2"/>
            <c:bubble3D val="0"/>
            <c:spPr>
              <a:solidFill>
                <a:srgbClr val="D42C1D"/>
              </a:solidFill>
              <a:effectLst/>
            </c:spPr>
          </c:dPt>
          <c:dPt>
            <c:idx val="3"/>
            <c:bubble3D val="0"/>
            <c:spPr>
              <a:solidFill>
                <a:srgbClr val="E58076"/>
              </a:solidFill>
              <a:effectLst/>
            </c:spPr>
          </c:dPt>
          <c:dPt>
            <c:idx val="4"/>
            <c:bubble3D val="0"/>
            <c:spPr>
              <a:solidFill>
                <a:srgbClr val="F1B7B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4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FDF3F2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Sheet1!$A$2:$A$6</c:f>
              <c:strCache>
                <c:ptCount val="5"/>
                <c:pt idx="0">
                  <c:v>冲压车间</c:v>
                </c:pt>
                <c:pt idx="1">
                  <c:v>装配线</c:v>
                </c:pt>
                <c:pt idx="2">
                  <c:v>仓储区</c:v>
                </c:pt>
                <c:pt idx="3">
                  <c:v>动力站房</c:v>
                </c:pt>
                <c:pt idx="4">
                  <c:v>外协区域</c:v>
                </c:pt>
              </c:strCache>
            </c:strRef>
          </c:cat>
          <c:val>
            <c:numRef>
              <c:f>Sheet1!$B$2:$B$6</c:f>
              <c:numCach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</c:ser>
        <c:firstSliceAng val="0"/>
        <c:holeSize val="50"/>
      </c:doughnutChart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7A1D18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9E231A"/>
            </a:solidFill>
            <a:ln w="25400" cap="flat">
              <a:solidFill>
                <a:srgbClr val="9E231A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7A1D18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9E231A"/>
              </a:solidFill>
              <a:ln w="9525" cap="flat">
                <a:solidFill>
                  <a:srgbClr val="9E231A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Sheet1!$A$2:$A$6</c:f>
              <c:multiLvlStrCache>
                <c:ptCount val="5"/>
                <c:lvl>
                  <c:pt idx="0">
                    <c:v>冲压车间</c:v>
                  </c:pt>
                  <c:pt idx="1">
                    <c:v>装配线</c:v>
                  </c:pt>
                  <c:pt idx="2">
                    <c:v>仓储区</c:v>
                  </c:pt>
                  <c:pt idx="3">
                    <c:v>动力站房</c:v>
                  </c:pt>
                  <c:pt idx="4">
                    <c:v>外协区域</c:v>
                  </c:pt>
                </c:lvl>
              </c:multiLvlStrCache>
            </c:multiLvl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98</c:v>
                </c:pt>
                <c:pt idx="1">
                  <c:v>94</c:v>
                </c:pt>
                <c:pt idx="2">
                  <c:v>90</c:v>
                </c:pt>
                <c:pt idx="3">
                  <c:v>86</c:v>
                </c:pt>
                <c:pt idx="4">
                  <c:v>74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7A1D18"/>
                  </a:solidFill>
                  <a:latin typeface="微软雅黑"/>
                </a:defRPr>
              </a:pPr>
            </a:p>
          </c:txPr>
          <c:dLblPos val="t"/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656E7C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D9D9D9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974C48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FDF3F2"/>
        </a:solidFill>
        <a:ln w="12700" cap="flat">
          <a:solidFill>
            <a:srgbClr val="FDF3F2"/>
          </a:solidFill>
        </a:ln>
        <a:effectLst/>
      </c:spPr>
    </c:plotArea>
    <c:plotVisOnly val="1"/>
    <c:dispBlanksAs val="span"/>
  </c:chart>
  <c:spPr>
    <a:solidFill>
      <a:srgbClr val="FDF3F2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3.png"/><Relationship Id="rId4" Type="http://schemas.openxmlformats.org/officeDocument/2006/relationships/image" Target="../media/image-8-4.svg"/><Relationship Id="rId5" Type="http://schemas.openxmlformats.org/officeDocument/2006/relationships/image" Target="../media/image-8-5.png"/><Relationship Id="rId6" Type="http://schemas.openxmlformats.org/officeDocument/2006/relationships/image" Target="../media/image-8-6.svg"/><Relationship Id="rId7" Type="http://schemas.openxmlformats.org/officeDocument/2006/relationships/image" Target="../media/image-8-7.png"/><Relationship Id="rId8" Type="http://schemas.openxmlformats.org/officeDocument/2006/relationships/image" Target="../media/image-8-8.svg"/><Relationship Id="rId9" Type="http://schemas.openxmlformats.org/officeDocument/2006/relationships/image" Target="../media/image-8-9.png"/><Relationship Id="rId10" Type="http://schemas.openxmlformats.org/officeDocument/2006/relationships/image" Target="../media/image-8-10.svg"/><Relationship Id="rId11" Type="http://schemas.openxmlformats.org/officeDocument/2006/relationships/image" Target="../media/image-8-11.png"/><Relationship Id="rId12" Type="http://schemas.openxmlformats.org/officeDocument/2006/relationships/image" Target="../media/image-8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svg"/><Relationship Id="rId3" Type="http://schemas.openxmlformats.org/officeDocument/2006/relationships/image" Target="../media/image-9-3.png"/><Relationship Id="rId4" Type="http://schemas.openxmlformats.org/officeDocument/2006/relationships/image" Target="../media/image-9-4.svg"/><Relationship Id="rId5" Type="http://schemas.openxmlformats.org/officeDocument/2006/relationships/image" Target="../media/image-9-5.png"/><Relationship Id="rId6" Type="http://schemas.openxmlformats.org/officeDocument/2006/relationships/image" Target="../media/image-9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svg"/><Relationship Id="rId3" Type="http://schemas.openxmlformats.org/officeDocument/2006/relationships/image" Target="../media/image-10-3.png"/><Relationship Id="rId4" Type="http://schemas.openxmlformats.org/officeDocument/2006/relationships/image" Target="../media/image-10-4.svg"/><Relationship Id="rId5" Type="http://schemas.openxmlformats.org/officeDocument/2006/relationships/image" Target="../media/image-10-5.png"/><Relationship Id="rId6" Type="http://schemas.openxmlformats.org/officeDocument/2006/relationships/image" Target="../media/image-10-6.svg"/><Relationship Id="rId7" Type="http://schemas.openxmlformats.org/officeDocument/2006/relationships/image" Target="../media/image-10-7.png"/><Relationship Id="rId8" Type="http://schemas.openxmlformats.org/officeDocument/2006/relationships/image" Target="../media/image-10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svg"/><Relationship Id="rId3" Type="http://schemas.openxmlformats.org/officeDocument/2006/relationships/image" Target="../media/image-11-3.png"/><Relationship Id="rId4" Type="http://schemas.openxmlformats.org/officeDocument/2006/relationships/image" Target="../media/image-11-4.svg"/><Relationship Id="rId5" Type="http://schemas.openxmlformats.org/officeDocument/2006/relationships/image" Target="../media/image-11-5.png"/><Relationship Id="rId6" Type="http://schemas.openxmlformats.org/officeDocument/2006/relationships/image" Target="../media/image-11-6.svg"/><Relationship Id="rId7" Type="http://schemas.openxmlformats.org/officeDocument/2006/relationships/image" Target="../media/image-11-7.png"/><Relationship Id="rId8" Type="http://schemas.openxmlformats.org/officeDocument/2006/relationships/image" Target="../media/image-11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7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8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9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FFFFFF">
              <a:alpha val="6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FFFFFF">
              <a:alpha val="5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安全培训 · 风险分级管控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69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690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3407664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把风险管控和隐患排查两道防线讲清楚、落下去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Shape 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66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660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双重预防六个动作</a:t>
            </a:r>
            <a:endParaRPr lang="en-US" sz="2025" dirty="0"/>
          </a:p>
        </p:txBody>
      </p:sp>
      <p:sp>
        <p:nvSpPr>
          <p:cNvPr id="22" name="Shape 20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4" name="Text 22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18</a:t>
            </a:r>
            <a:endParaRPr lang="en-US" sz="10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风险分级管控在前，隐患排查治理在后。前者把源头管住，后者兜住漏网的隐患，两道防线都立起来，事故才有拦截点。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18</a:t>
            </a:r>
            <a:endParaRPr lang="en-US" sz="10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按发生的可能性与后果严重程度两个维度定级，红、橙、黄、蓝四色对号入座。等级不同，管控层级和检查频次也不同。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18</a:t>
            </a:r>
            <a:endParaRPr lang="en-US" sz="10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2037874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2314099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914400" y="3049429"/>
            <a:ext cx="8382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0953750" y="1980724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11277600" y="1980724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3439954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3549491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562100" y="3478054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7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725" dirty="0"/>
          </a:p>
        </p:txBody>
      </p:sp>
      <p:sp>
        <p:nvSpPr>
          <p:cNvPr id="10" name="Text 7"/>
          <p:cNvSpPr txBox="1"/>
          <p:nvPr/>
        </p:nvSpPr>
        <p:spPr>
          <a:xfrm>
            <a:off x="1562100" y="3817144"/>
            <a:ext cx="97155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3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按区域、按设备、按作业活动三条线建清单，逐项销号。一般隐患当场整改，重大隐患定人、定时、定措施挂牌督办。</a:t>
            </a:r>
            <a:endParaRPr lang="en-US" sz="1350" dirty="0"/>
          </a:p>
        </p:txBody>
      </p:sp>
      <p:sp>
        <p:nvSpPr>
          <p:cNvPr id="11" name="Shape 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Text 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3" name="Text 1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4" name="Text 1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  <p:sp>
        <p:nvSpPr>
          <p:cNvPr id="15" name="Shape 1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8" name="Shape 1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9" name="Shape 1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0" name="Text 1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1" name="Text 1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2" name="Text 1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18</a:t>
            </a:r>
            <a:endParaRPr lang="en-US" sz="10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86106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13728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机制落地的三个抓手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80391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80391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306002"/>
            <a:ext cx="219075" cy="219075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2748915"/>
            <a:ext cx="31686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3034665"/>
            <a:ext cx="316865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风险辨识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914400" y="3444240"/>
            <a:ext cx="316865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把作业活动逐条拆开，找全危险源。</a:t>
            </a:r>
            <a:endParaRPr lang="en-US" sz="1200" dirty="0"/>
          </a:p>
        </p:txBody>
      </p:sp>
      <p:sp>
        <p:nvSpPr>
          <p:cNvPr id="11" name="Shape 8"/>
          <p:cNvSpPr/>
          <p:nvPr/>
        </p:nvSpPr>
        <p:spPr>
          <a:xfrm>
            <a:off x="43688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2" name="Shape 9"/>
          <p:cNvSpPr/>
          <p:nvPr/>
        </p:nvSpPr>
        <p:spPr>
          <a:xfrm>
            <a:off x="46545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64088" y="2306002"/>
            <a:ext cx="219075" cy="219075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545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46545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分级管控</a:t>
            </a:r>
            <a:endParaRPr lang="en-US" sz="1800" dirty="0"/>
          </a:p>
        </p:txBody>
      </p:sp>
      <p:sp>
        <p:nvSpPr>
          <p:cNvPr id="16" name="Text 12"/>
          <p:cNvSpPr txBox="1"/>
          <p:nvPr/>
        </p:nvSpPr>
        <p:spPr>
          <a:xfrm>
            <a:off x="46545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四色分级，高风险的先管、重点盯。</a:t>
            </a:r>
            <a:endParaRPr lang="en-US" sz="1200" dirty="0"/>
          </a:p>
        </p:txBody>
      </p:sp>
      <p:sp>
        <p:nvSpPr>
          <p:cNvPr id="17" name="Shape 13"/>
          <p:cNvSpPr/>
          <p:nvPr/>
        </p:nvSpPr>
        <p:spPr>
          <a:xfrm>
            <a:off x="7823200" y="2196465"/>
            <a:ext cx="9525" cy="2857500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Shape 14"/>
          <p:cNvSpPr/>
          <p:nvPr/>
        </p:nvSpPr>
        <p:spPr>
          <a:xfrm>
            <a:off x="8108950" y="219646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218487" y="2306002"/>
            <a:ext cx="219075" cy="219075"/>
          </a:xfrm>
          <a:prstGeom prst="rect">
            <a:avLst/>
          </a:prstGeom>
        </p:spPr>
      </p:pic>
      <p:sp>
        <p:nvSpPr>
          <p:cNvPr id="20" name="Text 15"/>
          <p:cNvSpPr txBox="1"/>
          <p:nvPr/>
        </p:nvSpPr>
        <p:spPr>
          <a:xfrm>
            <a:off x="8108950" y="2748915"/>
            <a:ext cx="28829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225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8108950" y="3034665"/>
            <a:ext cx="2882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排查销号</a:t>
            </a:r>
            <a:endParaRPr lang="en-US" sz="1800" dirty="0"/>
          </a:p>
        </p:txBody>
      </p:sp>
      <p:sp>
        <p:nvSpPr>
          <p:cNvPr id="22" name="Text 17"/>
          <p:cNvSpPr txBox="1"/>
          <p:nvPr/>
        </p:nvSpPr>
        <p:spPr>
          <a:xfrm>
            <a:off x="8108950" y="3444240"/>
            <a:ext cx="2882900" cy="1333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5000"/>
              </a:lnSpc>
              <a:buNone/>
            </a:pPr>
            <a:r>
              <a:rPr lang="en-US" sz="120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清单化管理，发现项跟踪到整改完成。</a:t>
            </a:r>
            <a:endParaRPr lang="en-US" sz="1200" dirty="0"/>
          </a:p>
        </p:txBody>
      </p:sp>
      <p:sp>
        <p:nvSpPr>
          <p:cNvPr id="23" name="Shape 1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4" name="Text 1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5" name="Text 2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  <p:sp>
        <p:nvSpPr>
          <p:cNvPr id="27" name="Shape 2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0" name="Shape 2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1" name="Shape 2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2" name="Text 2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3" name="Text 2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18</a:t>
            </a:r>
            <a:endParaRPr lang="en-US" sz="10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1099185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1375410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要点一览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1042035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1042035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2396490"/>
            <a:ext cx="66675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66800" y="2472690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序号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1581150" y="2396490"/>
            <a:ext cx="238125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733550" y="2472690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环节</a:t>
            </a:r>
            <a:endParaRPr lang="en-US" sz="1200" dirty="0"/>
          </a:p>
        </p:txBody>
      </p:sp>
      <p:sp>
        <p:nvSpPr>
          <p:cNvPr id="10" name="Shape 8"/>
          <p:cNvSpPr/>
          <p:nvPr/>
        </p:nvSpPr>
        <p:spPr>
          <a:xfrm>
            <a:off x="3962400" y="2396490"/>
            <a:ext cx="7315200" cy="438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4114800" y="2472690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核心要点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914400" y="2834640"/>
            <a:ext cx="10363200" cy="495300"/>
          </a:xfrm>
          <a:prstGeom prst="rect">
            <a:avLst/>
          </a:prstGeom>
          <a:solidFill>
            <a:srgbClr val="F4E4E3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66800" y="29584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125" dirty="0"/>
          </a:p>
        </p:txBody>
      </p:sp>
      <p:sp>
        <p:nvSpPr>
          <p:cNvPr id="14" name="Text 12"/>
          <p:cNvSpPr txBox="1"/>
          <p:nvPr/>
        </p:nvSpPr>
        <p:spPr>
          <a:xfrm>
            <a:off x="1733550" y="29584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4114800" y="29584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风险分级管控在前，隐患排查治理在后。前者把源头管住，后者兜住漏网的隐患，两道防线都立起来…</a:t>
            </a:r>
            <a:endParaRPr lang="en-US" sz="1125" dirty="0"/>
          </a:p>
        </p:txBody>
      </p:sp>
      <p:sp>
        <p:nvSpPr>
          <p:cNvPr id="16" name="Shape 14"/>
          <p:cNvSpPr/>
          <p:nvPr/>
        </p:nvSpPr>
        <p:spPr>
          <a:xfrm>
            <a:off x="914400" y="332041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1066800" y="34537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125" dirty="0"/>
          </a:p>
        </p:txBody>
      </p:sp>
      <p:sp>
        <p:nvSpPr>
          <p:cNvPr id="18" name="Text 16"/>
          <p:cNvSpPr txBox="1"/>
          <p:nvPr/>
        </p:nvSpPr>
        <p:spPr>
          <a:xfrm>
            <a:off x="1733550" y="34537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4114800" y="34537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按发生的可能性与后果严重程度两个维度定级，红、橙、黄、蓝四色对号入座。等级不同…</a:t>
            </a:r>
            <a:endParaRPr lang="en-US" sz="1125" dirty="0"/>
          </a:p>
        </p:txBody>
      </p:sp>
      <p:sp>
        <p:nvSpPr>
          <p:cNvPr id="20" name="Shape 18"/>
          <p:cNvSpPr/>
          <p:nvPr/>
        </p:nvSpPr>
        <p:spPr>
          <a:xfrm>
            <a:off x="914400" y="381571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1" name="Shape 19"/>
          <p:cNvSpPr/>
          <p:nvPr/>
        </p:nvSpPr>
        <p:spPr>
          <a:xfrm>
            <a:off x="914400" y="3825240"/>
            <a:ext cx="10363200" cy="495300"/>
          </a:xfrm>
          <a:prstGeom prst="rect">
            <a:avLst/>
          </a:prstGeom>
          <a:solidFill>
            <a:srgbClr val="F4E4E3"/>
          </a:solidFill>
          <a:ln/>
        </p:spPr>
      </p:sp>
      <p:sp>
        <p:nvSpPr>
          <p:cNvPr id="22" name="Text 20"/>
          <p:cNvSpPr txBox="1"/>
          <p:nvPr/>
        </p:nvSpPr>
        <p:spPr>
          <a:xfrm>
            <a:off x="1066800" y="39490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125" dirty="0"/>
          </a:p>
        </p:txBody>
      </p:sp>
      <p:sp>
        <p:nvSpPr>
          <p:cNvPr id="23" name="Text 21"/>
          <p:cNvSpPr txBox="1"/>
          <p:nvPr/>
        </p:nvSpPr>
        <p:spPr>
          <a:xfrm>
            <a:off x="1733550" y="39490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125" dirty="0"/>
          </a:p>
        </p:txBody>
      </p:sp>
      <p:sp>
        <p:nvSpPr>
          <p:cNvPr id="24" name="Text 22"/>
          <p:cNvSpPr txBox="1"/>
          <p:nvPr/>
        </p:nvSpPr>
        <p:spPr>
          <a:xfrm>
            <a:off x="4114800" y="39490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按区域、按设备、按作业活动三条线建清单，逐项销号。一般隐患当场整改…</a:t>
            </a:r>
            <a:endParaRPr lang="en-US" sz="1125" dirty="0"/>
          </a:p>
        </p:txBody>
      </p:sp>
      <p:sp>
        <p:nvSpPr>
          <p:cNvPr id="25" name="Shape 23"/>
          <p:cNvSpPr/>
          <p:nvPr/>
        </p:nvSpPr>
        <p:spPr>
          <a:xfrm>
            <a:off x="914400" y="431101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6" name="Text 24"/>
          <p:cNvSpPr txBox="1"/>
          <p:nvPr/>
        </p:nvSpPr>
        <p:spPr>
          <a:xfrm>
            <a:off x="1066800" y="4444365"/>
            <a:ext cx="3619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125" dirty="0"/>
          </a:p>
        </p:txBody>
      </p:sp>
      <p:sp>
        <p:nvSpPr>
          <p:cNvPr id="27" name="Text 25"/>
          <p:cNvSpPr txBox="1"/>
          <p:nvPr/>
        </p:nvSpPr>
        <p:spPr>
          <a:xfrm>
            <a:off x="1733550" y="4444365"/>
            <a:ext cx="207645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125" dirty="0"/>
          </a:p>
        </p:txBody>
      </p:sp>
      <p:sp>
        <p:nvSpPr>
          <p:cNvPr id="28" name="Text 26"/>
          <p:cNvSpPr txBox="1"/>
          <p:nvPr/>
        </p:nvSpPr>
        <p:spPr>
          <a:xfrm>
            <a:off x="4114800" y="4444365"/>
            <a:ext cx="70104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一岗双责落到人头，班组长是第一道关。谁主管谁负责，谁作业谁担责…</a:t>
            </a:r>
            <a:endParaRPr lang="en-US" sz="1125" dirty="0"/>
          </a:p>
        </p:txBody>
      </p:sp>
      <p:sp>
        <p:nvSpPr>
          <p:cNvPr id="29" name="Shape 27"/>
          <p:cNvSpPr/>
          <p:nvPr/>
        </p:nvSpPr>
        <p:spPr>
          <a:xfrm>
            <a:off x="914400" y="4806315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18</a:t>
            </a:r>
            <a:endParaRPr lang="en-US" sz="10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238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3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双重预防六个动作</a:t>
            </a:r>
            <a:endParaRPr lang="en-US" sz="330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620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60270"/>
            <a:ext cx="209550" cy="2095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620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辨识</a:t>
            </a:r>
            <a:endParaRPr lang="en-US" sz="1425" dirty="0"/>
          </a:p>
        </p:txBody>
      </p:sp>
      <p:sp>
        <p:nvSpPr>
          <p:cNvPr id="10" name="Text 7"/>
          <p:cNvSpPr txBox="1"/>
          <p:nvPr/>
        </p:nvSpPr>
        <p:spPr>
          <a:xfrm>
            <a:off x="11620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按作业活动逐条找危险源。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44450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2" name="Shape 9"/>
          <p:cNvSpPr/>
          <p:nvPr/>
        </p:nvSpPr>
        <p:spPr>
          <a:xfrm>
            <a:off x="46926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60270"/>
            <a:ext cx="209550" cy="209550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46926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评估</a:t>
            </a:r>
            <a:endParaRPr lang="en-US" sz="1425" dirty="0"/>
          </a:p>
        </p:txBody>
      </p:sp>
      <p:sp>
        <p:nvSpPr>
          <p:cNvPr id="15" name="Text 11"/>
          <p:cNvSpPr txBox="1"/>
          <p:nvPr/>
        </p:nvSpPr>
        <p:spPr>
          <a:xfrm>
            <a:off x="46926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用可能性×后果定风险等级。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826895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17" name="Shape 13"/>
          <p:cNvSpPr/>
          <p:nvPr/>
        </p:nvSpPr>
        <p:spPr>
          <a:xfrm>
            <a:off x="8223250" y="2055495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60270"/>
            <a:ext cx="209550" cy="2095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23250" y="260794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分级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8223250" y="2931795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红橙黄蓝四色对号入座。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9144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2" name="Shape 17"/>
          <p:cNvSpPr/>
          <p:nvPr/>
        </p:nvSpPr>
        <p:spPr>
          <a:xfrm>
            <a:off x="11620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504373"/>
            <a:ext cx="209550" cy="209550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11620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管控</a:t>
            </a:r>
            <a:endParaRPr lang="en-US" sz="1425" dirty="0"/>
          </a:p>
        </p:txBody>
      </p:sp>
      <p:sp>
        <p:nvSpPr>
          <p:cNvPr id="25" name="Text 19"/>
          <p:cNvSpPr txBox="1"/>
          <p:nvPr/>
        </p:nvSpPr>
        <p:spPr>
          <a:xfrm>
            <a:off x="11620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高风险点设专门措施与责任人。</a:t>
            </a:r>
            <a:endParaRPr lang="en-US" sz="1050" dirty="0"/>
          </a:p>
        </p:txBody>
      </p:sp>
      <p:sp>
        <p:nvSpPr>
          <p:cNvPr id="26" name="Shape 20"/>
          <p:cNvSpPr/>
          <p:nvPr/>
        </p:nvSpPr>
        <p:spPr>
          <a:xfrm>
            <a:off x="44450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27" name="Shape 21"/>
          <p:cNvSpPr/>
          <p:nvPr/>
        </p:nvSpPr>
        <p:spPr>
          <a:xfrm>
            <a:off x="46926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8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504373"/>
            <a:ext cx="209550" cy="209550"/>
          </a:xfrm>
          <a:prstGeom prst="rect">
            <a:avLst/>
          </a:prstGeom>
        </p:spPr>
      </p:pic>
      <p:sp>
        <p:nvSpPr>
          <p:cNvPr id="29" name="Text 22"/>
          <p:cNvSpPr txBox="1"/>
          <p:nvPr/>
        </p:nvSpPr>
        <p:spPr>
          <a:xfrm>
            <a:off x="46926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排查</a:t>
            </a:r>
            <a:endParaRPr lang="en-US" sz="1425" dirty="0"/>
          </a:p>
        </p:txBody>
      </p:sp>
      <p:sp>
        <p:nvSpPr>
          <p:cNvPr id="30" name="Text 23"/>
          <p:cNvSpPr txBox="1"/>
          <p:nvPr/>
        </p:nvSpPr>
        <p:spPr>
          <a:xfrm>
            <a:off x="46926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按区域设备活动建排查清单。</a:t>
            </a:r>
            <a:endParaRPr lang="en-US" sz="1050" dirty="0"/>
          </a:p>
        </p:txBody>
      </p:sp>
      <p:sp>
        <p:nvSpPr>
          <p:cNvPr id="31" name="Shape 24"/>
          <p:cNvSpPr/>
          <p:nvPr/>
        </p:nvSpPr>
        <p:spPr>
          <a:xfrm>
            <a:off x="7975600" y="4170997"/>
            <a:ext cx="3302000" cy="2134552"/>
          </a:xfrm>
          <a:prstGeom prst="roundRect">
            <a:avLst>
              <a:gd name="adj" fmla="val 6247"/>
            </a:avLst>
          </a:prstGeom>
          <a:solidFill>
            <a:srgbClr val="F4E4E3"/>
          </a:solidFill>
          <a:ln/>
        </p:spPr>
      </p:sp>
      <p:sp>
        <p:nvSpPr>
          <p:cNvPr id="32" name="Shape 25"/>
          <p:cNvSpPr/>
          <p:nvPr/>
        </p:nvSpPr>
        <p:spPr>
          <a:xfrm>
            <a:off x="8223250" y="4399597"/>
            <a:ext cx="419100" cy="41910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33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504373"/>
            <a:ext cx="209550" cy="209550"/>
          </a:xfrm>
          <a:prstGeom prst="rect">
            <a:avLst/>
          </a:prstGeom>
        </p:spPr>
      </p:pic>
      <p:sp>
        <p:nvSpPr>
          <p:cNvPr id="34" name="Text 26"/>
          <p:cNvSpPr txBox="1"/>
          <p:nvPr/>
        </p:nvSpPr>
        <p:spPr>
          <a:xfrm>
            <a:off x="8223250" y="4952047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销号</a:t>
            </a:r>
            <a:endParaRPr lang="en-US" sz="1425" dirty="0"/>
          </a:p>
        </p:txBody>
      </p:sp>
      <p:sp>
        <p:nvSpPr>
          <p:cNvPr id="35" name="Text 27"/>
          <p:cNvSpPr txBox="1"/>
          <p:nvPr/>
        </p:nvSpPr>
        <p:spPr>
          <a:xfrm>
            <a:off x="8223250" y="5275898"/>
            <a:ext cx="2806700" cy="91535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整改完成才销，未闭环不放过。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7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8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9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  <p:sp>
        <p:nvSpPr>
          <p:cNvPr id="40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43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44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45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6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7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18</a:t>
            </a:r>
            <a:endParaRPr lang="en-US" sz="10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机制运行后的三个结果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1811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87893"/>
            <a:ext cx="219075" cy="219075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811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起</a:t>
            </a:r>
            <a:endParaRPr lang="en-US" sz="4800" dirty="0"/>
          </a:p>
        </p:txBody>
      </p:sp>
      <p:sp>
        <p:nvSpPr>
          <p:cNvPr id="10" name="Text 7"/>
          <p:cNvSpPr txBox="1"/>
          <p:nvPr/>
        </p:nvSpPr>
        <p:spPr>
          <a:xfrm>
            <a:off x="11811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重大隐患存量</a:t>
            </a:r>
            <a:endParaRPr lang="en-US" sz="1350" dirty="0"/>
          </a:p>
        </p:txBody>
      </p:sp>
      <p:sp>
        <p:nvSpPr>
          <p:cNvPr id="11" name="Text 8"/>
          <p:cNvSpPr txBox="1"/>
          <p:nvPr/>
        </p:nvSpPr>
        <p:spPr>
          <a:xfrm>
            <a:off x="11811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高风险点建档管控，做到动态清零。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44450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7117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878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47117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920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条</a:t>
            </a:r>
            <a:endParaRPr lang="en-US" sz="4800" dirty="0"/>
          </a:p>
        </p:txBody>
      </p:sp>
      <p:sp>
        <p:nvSpPr>
          <p:cNvPr id="16" name="Text 12"/>
          <p:cNvSpPr txBox="1"/>
          <p:nvPr/>
        </p:nvSpPr>
        <p:spPr>
          <a:xfrm>
            <a:off x="47117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隐患整改完成</a:t>
            </a:r>
            <a:endParaRPr lang="en-US" sz="1350" dirty="0"/>
          </a:p>
        </p:txBody>
      </p:sp>
      <p:sp>
        <p:nvSpPr>
          <p:cNvPr id="17" name="Text 13"/>
          <p:cNvSpPr txBox="1"/>
          <p:nvPr/>
        </p:nvSpPr>
        <p:spPr>
          <a:xfrm>
            <a:off x="47117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全年排查发现的问题逐条销号，闭环率达标。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7975600" y="183070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8242300" y="2078355"/>
            <a:ext cx="438150" cy="438150"/>
          </a:xfrm>
          <a:prstGeom prst="ellipse">
            <a:avLst/>
          </a:prstGeom>
          <a:solidFill>
            <a:srgbClr val="D42C1D">
              <a:alpha val="15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87893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8242300" y="282130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46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%</a:t>
            </a:r>
            <a:endParaRPr lang="en-US" sz="4800" dirty="0"/>
          </a:p>
        </p:txBody>
      </p:sp>
      <p:sp>
        <p:nvSpPr>
          <p:cNvPr id="22" name="Text 17"/>
          <p:cNvSpPr txBox="1"/>
          <p:nvPr/>
        </p:nvSpPr>
        <p:spPr>
          <a:xfrm>
            <a:off x="8242300" y="371665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重复隐患下降</a:t>
            </a:r>
            <a:endParaRPr lang="en-US" sz="1350" dirty="0"/>
          </a:p>
        </p:txBody>
      </p:sp>
      <p:sp>
        <p:nvSpPr>
          <p:cNvPr id="23" name="Text 18"/>
          <p:cNvSpPr txBox="1"/>
          <p:nvPr/>
        </p:nvSpPr>
        <p:spPr>
          <a:xfrm>
            <a:off x="8242300" y="405955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源头治理见效，同类问题不再反复出现。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25" name="Text 20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26" name="Text 21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7" name="Text 22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1" name="Shape 26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2" name="Shape 27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3" name="Text 28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4" name="Text 29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5" name="Text 30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18</a:t>
            </a:r>
            <a:endParaRPr lang="en-US" sz="10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88785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914400" y="1887855"/>
            <a:ext cx="4000500" cy="571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8" name="Shape 6"/>
          <p:cNvSpPr/>
          <p:nvPr/>
        </p:nvSpPr>
        <p:spPr>
          <a:xfrm>
            <a:off x="2457450" y="3192780"/>
            <a:ext cx="914400" cy="9144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9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421380"/>
            <a:ext cx="457200" cy="457200"/>
          </a:xfrm>
          <a:prstGeom prst="rect">
            <a:avLst/>
          </a:prstGeom>
        </p:spPr>
      </p:pic>
      <p:sp>
        <p:nvSpPr>
          <p:cNvPr id="10" name="Text 7"/>
          <p:cNvSpPr txBox="1"/>
          <p:nvPr/>
        </p:nvSpPr>
        <p:spPr>
          <a:xfrm>
            <a:off x="914400" y="535495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商务培训 解决方案</a:t>
            </a:r>
            <a:endParaRPr lang="en-US" sz="1500" dirty="0"/>
          </a:p>
        </p:txBody>
      </p:sp>
      <p:sp>
        <p:nvSpPr>
          <p:cNvPr id="11" name="Shape 8"/>
          <p:cNvSpPr/>
          <p:nvPr/>
        </p:nvSpPr>
        <p:spPr>
          <a:xfrm>
            <a:off x="5372100" y="18878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372100" y="18878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3" name="Shape 10"/>
          <p:cNvSpPr/>
          <p:nvPr/>
        </p:nvSpPr>
        <p:spPr>
          <a:xfrm>
            <a:off x="5600700" y="22942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403793"/>
            <a:ext cx="219075" cy="219075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6210300" y="20593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425" dirty="0"/>
          </a:p>
        </p:txBody>
      </p:sp>
      <p:sp>
        <p:nvSpPr>
          <p:cNvPr id="16" name="Text 12"/>
          <p:cNvSpPr txBox="1"/>
          <p:nvPr/>
        </p:nvSpPr>
        <p:spPr>
          <a:xfrm>
            <a:off x="6210300" y="23641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标准化动作与判定口径</a:t>
            </a:r>
            <a:endParaRPr lang="en-US" sz="1050" dirty="0"/>
          </a:p>
        </p:txBody>
      </p:sp>
      <p:sp>
        <p:nvSpPr>
          <p:cNvPr id="17" name="Shape 13"/>
          <p:cNvSpPr/>
          <p:nvPr/>
        </p:nvSpPr>
        <p:spPr>
          <a:xfrm>
            <a:off x="5372100" y="33102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18" name="Shape 14"/>
          <p:cNvSpPr/>
          <p:nvPr/>
        </p:nvSpPr>
        <p:spPr>
          <a:xfrm>
            <a:off x="5372100" y="33102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19" name="Shape 15"/>
          <p:cNvSpPr/>
          <p:nvPr/>
        </p:nvSpPr>
        <p:spPr>
          <a:xfrm>
            <a:off x="5600700" y="37166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826192"/>
            <a:ext cx="219075" cy="219075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210300" y="34817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425" dirty="0"/>
          </a:p>
        </p:txBody>
      </p:sp>
      <p:sp>
        <p:nvSpPr>
          <p:cNvPr id="22" name="Text 17"/>
          <p:cNvSpPr txBox="1"/>
          <p:nvPr/>
        </p:nvSpPr>
        <p:spPr>
          <a:xfrm>
            <a:off x="6210300" y="37865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资源投入与责任分工</a:t>
            </a:r>
            <a:endParaRPr lang="en-US" sz="1050" dirty="0"/>
          </a:p>
        </p:txBody>
      </p:sp>
      <p:sp>
        <p:nvSpPr>
          <p:cNvPr id="23" name="Shape 18"/>
          <p:cNvSpPr/>
          <p:nvPr/>
        </p:nvSpPr>
        <p:spPr>
          <a:xfrm>
            <a:off x="5372100" y="473265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FDF3F2"/>
          </a:solidFill>
          <a:ln w="9525">
            <a:solidFill>
              <a:srgbClr val="ECD7D6"/>
            </a:solidFill>
            <a:prstDash val="solid"/>
          </a:ln>
        </p:spPr>
      </p:sp>
      <p:sp>
        <p:nvSpPr>
          <p:cNvPr id="24" name="Shape 19"/>
          <p:cNvSpPr/>
          <p:nvPr/>
        </p:nvSpPr>
        <p:spPr>
          <a:xfrm>
            <a:off x="5372100" y="4732655"/>
            <a:ext cx="57150" cy="12509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25" name="Shape 20"/>
          <p:cNvSpPr/>
          <p:nvPr/>
        </p:nvSpPr>
        <p:spPr>
          <a:xfrm>
            <a:off x="5600700" y="5139055"/>
            <a:ext cx="438150" cy="4381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48592"/>
            <a:ext cx="219075" cy="219075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6210300" y="490410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425" dirty="0"/>
          </a:p>
        </p:txBody>
      </p:sp>
      <p:sp>
        <p:nvSpPr>
          <p:cNvPr id="28" name="Text 22"/>
          <p:cNvSpPr txBox="1"/>
          <p:nvPr/>
        </p:nvSpPr>
        <p:spPr>
          <a:xfrm>
            <a:off x="6210300" y="520890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验收标准与持续改进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0" name="Text 2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1" name="Text 2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  <p:sp>
        <p:nvSpPr>
          <p:cNvPr id="33" name="Shape 27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6" name="Shape 30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7" name="Shape 31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8" name="Text 32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9" name="Text 33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18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914400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7" name="Shape 5"/>
          <p:cNvSpPr/>
          <p:nvPr/>
        </p:nvSpPr>
        <p:spPr>
          <a:xfrm>
            <a:off x="1845469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92680"/>
            <a:ext cx="285750" cy="285750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066800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1066800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11" name="Text 8"/>
          <p:cNvSpPr txBox="1"/>
          <p:nvPr/>
        </p:nvSpPr>
        <p:spPr>
          <a:xfrm>
            <a:off x="1104900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3557588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3" name="Shape 10"/>
          <p:cNvSpPr/>
          <p:nvPr/>
        </p:nvSpPr>
        <p:spPr>
          <a:xfrm>
            <a:off x="4488656" y="2249805"/>
            <a:ext cx="571500" cy="571500"/>
          </a:xfrm>
          <a:prstGeom prst="ellipse">
            <a:avLst/>
          </a:prstGeom>
          <a:solidFill>
            <a:srgbClr val="0B7D83">
              <a:alpha val="16000"/>
            </a:srgbClr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92680"/>
            <a:ext cx="285750" cy="285750"/>
          </a:xfrm>
          <a:prstGeom prst="rect">
            <a:avLst/>
          </a:prstGeom>
        </p:spPr>
      </p:pic>
      <p:sp>
        <p:nvSpPr>
          <p:cNvPr id="15" name="Text 11"/>
          <p:cNvSpPr txBox="1"/>
          <p:nvPr/>
        </p:nvSpPr>
        <p:spPr>
          <a:xfrm>
            <a:off x="3709987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500" dirty="0"/>
          </a:p>
        </p:txBody>
      </p:sp>
      <p:sp>
        <p:nvSpPr>
          <p:cNvPr id="16" name="Text 12"/>
          <p:cNvSpPr txBox="1"/>
          <p:nvPr/>
        </p:nvSpPr>
        <p:spPr>
          <a:xfrm>
            <a:off x="3709987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0B7D83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7" name="Text 13"/>
          <p:cNvSpPr txBox="1"/>
          <p:nvPr/>
        </p:nvSpPr>
        <p:spPr>
          <a:xfrm>
            <a:off x="3748087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6200775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19" name="Shape 15"/>
          <p:cNvSpPr/>
          <p:nvPr/>
        </p:nvSpPr>
        <p:spPr>
          <a:xfrm>
            <a:off x="7131844" y="2249805"/>
            <a:ext cx="571500" cy="571500"/>
          </a:xfrm>
          <a:prstGeom prst="ellipse">
            <a:avLst/>
          </a:prstGeom>
          <a:solidFill>
            <a:srgbClr val="A22116">
              <a:alpha val="16000"/>
            </a:srgbClr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92680"/>
            <a:ext cx="285750" cy="285750"/>
          </a:xfrm>
          <a:prstGeom prst="rect">
            <a:avLst/>
          </a:prstGeom>
        </p:spPr>
      </p:pic>
      <p:sp>
        <p:nvSpPr>
          <p:cNvPr id="21" name="Text 16"/>
          <p:cNvSpPr txBox="1"/>
          <p:nvPr/>
        </p:nvSpPr>
        <p:spPr>
          <a:xfrm>
            <a:off x="6353175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500" dirty="0"/>
          </a:p>
        </p:txBody>
      </p:sp>
      <p:sp>
        <p:nvSpPr>
          <p:cNvPr id="22" name="Text 17"/>
          <p:cNvSpPr txBox="1"/>
          <p:nvPr/>
        </p:nvSpPr>
        <p:spPr>
          <a:xfrm>
            <a:off x="6353175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A22116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3" name="Text 18"/>
          <p:cNvSpPr txBox="1"/>
          <p:nvPr/>
        </p:nvSpPr>
        <p:spPr>
          <a:xfrm>
            <a:off x="6391275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8843963" y="192595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F4E4E3"/>
          </a:solidFill>
          <a:ln/>
        </p:spPr>
      </p:sp>
      <p:sp>
        <p:nvSpPr>
          <p:cNvPr id="25" name="Shape 20"/>
          <p:cNvSpPr/>
          <p:nvPr/>
        </p:nvSpPr>
        <p:spPr>
          <a:xfrm>
            <a:off x="9775031" y="2249805"/>
            <a:ext cx="571500" cy="571500"/>
          </a:xfrm>
          <a:prstGeom prst="ellipse">
            <a:avLst/>
          </a:prstGeom>
          <a:solidFill>
            <a:srgbClr val="D42C1D">
              <a:alpha val="16000"/>
            </a:srgbClr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92680"/>
            <a:ext cx="285750" cy="285750"/>
          </a:xfrm>
          <a:prstGeom prst="rect">
            <a:avLst/>
          </a:prstGeom>
        </p:spPr>
      </p:pic>
      <p:sp>
        <p:nvSpPr>
          <p:cNvPr id="27" name="Text 21"/>
          <p:cNvSpPr txBox="1"/>
          <p:nvPr/>
        </p:nvSpPr>
        <p:spPr>
          <a:xfrm>
            <a:off x="8996363" y="299275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500" dirty="0"/>
          </a:p>
        </p:txBody>
      </p:sp>
      <p:sp>
        <p:nvSpPr>
          <p:cNvPr id="28" name="Text 22"/>
          <p:cNvSpPr txBox="1"/>
          <p:nvPr/>
        </p:nvSpPr>
        <p:spPr>
          <a:xfrm>
            <a:off x="8996363" y="335470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9" name="Text 23"/>
          <p:cNvSpPr txBox="1"/>
          <p:nvPr/>
        </p:nvSpPr>
        <p:spPr>
          <a:xfrm>
            <a:off x="9034462" y="369760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同主题归并，按场景调用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2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2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1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2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3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4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5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18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6096000" cy="68580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96100" y="2150983"/>
            <a:ext cx="44958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4" name="Text 1"/>
          <p:cNvSpPr txBox="1"/>
          <p:nvPr/>
        </p:nvSpPr>
        <p:spPr>
          <a:xfrm>
            <a:off x="6896100" y="2446258"/>
            <a:ext cx="4495800" cy="552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写进制度的，才叫机制</a:t>
            </a:r>
            <a:endParaRPr lang="en-US" sz="3000" dirty="0"/>
          </a:p>
        </p:txBody>
      </p:sp>
      <p:sp>
        <p:nvSpPr>
          <p:cNvPr id="5" name="Shape 2"/>
          <p:cNvSpPr/>
          <p:nvPr/>
        </p:nvSpPr>
        <p:spPr>
          <a:xfrm>
            <a:off x="6896100" y="3132058"/>
            <a:ext cx="800100" cy="476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Text 3"/>
          <p:cNvSpPr txBox="1"/>
          <p:nvPr/>
        </p:nvSpPr>
        <p:spPr>
          <a:xfrm>
            <a:off x="6896100" y="3408283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停留在口头的要求，换一拨人就散了。</a:t>
            </a:r>
            <a:endParaRPr lang="en-US" sz="1275" dirty="0"/>
          </a:p>
        </p:txBody>
      </p:sp>
      <p:sp>
        <p:nvSpPr>
          <p:cNvPr id="7" name="Text 4"/>
          <p:cNvSpPr txBox="1"/>
          <p:nvPr/>
        </p:nvSpPr>
        <p:spPr>
          <a:xfrm>
            <a:off x="6896100" y="3841194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把辨识方法、分级口径、排查频次写进制度，才能传承。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>
            <a:off x="6896100" y="4274106"/>
            <a:ext cx="4495800" cy="3757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85000"/>
              </a:lnSpc>
              <a:buNone/>
            </a:pPr>
            <a:r>
              <a:rPr lang="en-US" sz="12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制度配清单，执行才有抓手。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5562600" y="643890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18</a:t>
            </a:r>
            <a:endParaRPr lang="en-US" sz="975" dirty="0"/>
          </a:p>
        </p:txBody>
      </p:sp>
      <p:sp>
        <p:nvSpPr>
          <p:cNvPr id="10" name="Shape 7"/>
          <p:cNvSpPr/>
          <p:nvPr/>
        </p:nvSpPr>
        <p:spPr>
          <a:xfrm>
            <a:off x="4705350" y="643890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D42C1D">
              <a:alpha val="88000"/>
            </a:srgbClr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4705350" y="643890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381000" y="5715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Text 10"/>
          <p:cNvSpPr txBox="1"/>
          <p:nvPr/>
        </p:nvSpPr>
        <p:spPr>
          <a:xfrm rot="-1800000">
            <a:off x="381000" y="3429000"/>
            <a:ext cx="5334000" cy="285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4" name="Shape 11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闭环流程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6" name="Shape 4"/>
          <p:cNvSpPr/>
          <p:nvPr/>
        </p:nvSpPr>
        <p:spPr>
          <a:xfrm>
            <a:off x="4419600" y="2562225"/>
            <a:ext cx="3352800" cy="3352800"/>
          </a:xfrm>
          <a:prstGeom prst="ellipse">
            <a:avLst/>
          </a:prstGeom>
          <a:ln w="190500">
            <a:solidFill>
              <a:srgbClr val="F4C7C3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5295900" y="3438525"/>
            <a:ext cx="1600200" cy="1600200"/>
          </a:xfrm>
          <a:prstGeom prst="ellipse">
            <a:avLst/>
          </a:prstGeom>
          <a:solidFill>
            <a:srgbClr val="D42C1D">
              <a:alpha val="10000"/>
            </a:srgbClr>
          </a:solidFill>
          <a:ln w="14288">
            <a:solidFill>
              <a:srgbClr val="D42C1D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5295900" y="3952875"/>
            <a:ext cx="16002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75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闭环</a:t>
            </a:r>
            <a:endParaRPr lang="en-US" sz="1575" dirty="0"/>
          </a:p>
        </p:txBody>
      </p:sp>
      <p:sp>
        <p:nvSpPr>
          <p:cNvPr id="9" name="Text 7"/>
          <p:cNvSpPr txBox="1"/>
          <p:nvPr/>
        </p:nvSpPr>
        <p:spPr>
          <a:xfrm>
            <a:off x="5295900" y="4276725"/>
            <a:ext cx="1600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 个环节</a:t>
            </a:r>
            <a:endParaRPr lang="en-US" sz="975" dirty="0"/>
          </a:p>
        </p:txBody>
      </p:sp>
      <p:sp>
        <p:nvSpPr>
          <p:cNvPr id="10" name="Shape 8"/>
          <p:cNvSpPr/>
          <p:nvPr/>
        </p:nvSpPr>
        <p:spPr>
          <a:xfrm>
            <a:off x="5876925" y="2343150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1" name="Text 9"/>
          <p:cNvSpPr txBox="1"/>
          <p:nvPr/>
        </p:nvSpPr>
        <p:spPr>
          <a:xfrm>
            <a:off x="5876925" y="2447925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</a:t>
            </a:r>
            <a:endParaRPr lang="en-US" sz="1275" dirty="0"/>
          </a:p>
        </p:txBody>
      </p:sp>
      <p:sp>
        <p:nvSpPr>
          <p:cNvPr id="12" name="Text 10"/>
          <p:cNvSpPr txBox="1"/>
          <p:nvPr/>
        </p:nvSpPr>
        <p:spPr>
          <a:xfrm>
            <a:off x="6429375" y="2352675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471276" y="3501514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7471276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</a:t>
            </a:r>
            <a:endParaRPr lang="en-US" sz="1275" dirty="0"/>
          </a:p>
        </p:txBody>
      </p:sp>
      <p:sp>
        <p:nvSpPr>
          <p:cNvPr id="15" name="Text 13"/>
          <p:cNvSpPr txBox="1"/>
          <p:nvPr/>
        </p:nvSpPr>
        <p:spPr>
          <a:xfrm>
            <a:off x="8023726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6862288" y="5375786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17" name="Text 15"/>
          <p:cNvSpPr txBox="1"/>
          <p:nvPr/>
        </p:nvSpPr>
        <p:spPr>
          <a:xfrm>
            <a:off x="6862288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endParaRPr lang="en-US" sz="1275" dirty="0"/>
          </a:p>
        </p:txBody>
      </p:sp>
      <p:sp>
        <p:nvSpPr>
          <p:cNvPr id="18" name="Text 16"/>
          <p:cNvSpPr txBox="1"/>
          <p:nvPr/>
        </p:nvSpPr>
        <p:spPr>
          <a:xfrm>
            <a:off x="7414738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200" dirty="0"/>
          </a:p>
        </p:txBody>
      </p:sp>
      <p:sp>
        <p:nvSpPr>
          <p:cNvPr id="19" name="Shape 17"/>
          <p:cNvSpPr/>
          <p:nvPr/>
        </p:nvSpPr>
        <p:spPr>
          <a:xfrm>
            <a:off x="4891562" y="5375786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20" name="Text 18"/>
          <p:cNvSpPr txBox="1"/>
          <p:nvPr/>
        </p:nvSpPr>
        <p:spPr>
          <a:xfrm>
            <a:off x="4891562" y="5480561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endParaRPr lang="en-US" sz="1275" dirty="0"/>
          </a:p>
        </p:txBody>
      </p:sp>
      <p:sp>
        <p:nvSpPr>
          <p:cNvPr id="21" name="Text 19"/>
          <p:cNvSpPr txBox="1"/>
          <p:nvPr/>
        </p:nvSpPr>
        <p:spPr>
          <a:xfrm>
            <a:off x="3367562" y="5385311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4282574" y="3501514"/>
            <a:ext cx="438150" cy="438150"/>
          </a:xfrm>
          <a:prstGeom prst="ellipse">
            <a:avLst/>
          </a:prstGeom>
          <a:solidFill>
            <a:srgbClr val="D42C1D"/>
          </a:solidFill>
          <a:ln w="28575">
            <a:solidFill>
              <a:srgbClr val="FDF3F2"/>
            </a:solidFill>
            <a:prstDash val="solid"/>
          </a:ln>
        </p:spPr>
      </p:sp>
      <p:sp>
        <p:nvSpPr>
          <p:cNvPr id="23" name="Text 21"/>
          <p:cNvSpPr txBox="1"/>
          <p:nvPr/>
        </p:nvSpPr>
        <p:spPr>
          <a:xfrm>
            <a:off x="4282574" y="3606289"/>
            <a:ext cx="43815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5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2758574" y="3511039"/>
            <a:ext cx="14097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200" dirty="0"/>
          </a:p>
        </p:txBody>
      </p:sp>
      <p:sp>
        <p:nvSpPr>
          <p:cNvPr id="25" name="Text 23"/>
          <p:cNvSpPr txBox="1"/>
          <p:nvPr/>
        </p:nvSpPr>
        <p:spPr>
          <a:xfrm rot="7560000">
            <a:off x="6909913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6" name="Text 24"/>
          <p:cNvSpPr txBox="1"/>
          <p:nvPr/>
        </p:nvSpPr>
        <p:spPr>
          <a:xfrm rot="11880000">
            <a:off x="7518901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7" name="Text 25"/>
          <p:cNvSpPr txBox="1"/>
          <p:nvPr/>
        </p:nvSpPr>
        <p:spPr>
          <a:xfrm rot="16200000">
            <a:off x="5924550" y="5810250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8" name="Text 26"/>
          <p:cNvSpPr txBox="1"/>
          <p:nvPr/>
        </p:nvSpPr>
        <p:spPr>
          <a:xfrm rot="20520000">
            <a:off x="4330199" y="4651886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29" name="Text 27"/>
          <p:cNvSpPr txBox="1"/>
          <p:nvPr/>
        </p:nvSpPr>
        <p:spPr>
          <a:xfrm rot="3240000">
            <a:off x="4939187" y="2777614"/>
            <a:ext cx="3429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b="1" dirty="0">
                <a:solidFill>
                  <a:srgbClr val="FDF3F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▶</a:t>
            </a:r>
            <a:endParaRPr lang="en-US" sz="1050" dirty="0"/>
          </a:p>
        </p:txBody>
      </p:sp>
      <p:sp>
        <p:nvSpPr>
          <p:cNvPr id="30" name="Shape 28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1" name="Text 29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32" name="Text 30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33" name="Text 31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  <p:sp>
        <p:nvSpPr>
          <p:cNvPr id="34" name="Shape 32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37" name="Shape 35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38" name="Shape 36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39" name="Text 37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40" name="Text 38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41" name="Text 39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18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各区域隐患整改完成率 · 整体表现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942975" y="192595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1771650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100763" y="425005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18</a:t>
            </a:r>
            <a:endParaRPr lang="en-US" sz="10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 · 构成占比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3143250" y="192595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3619500" y="425005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Shape 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5" name="Shape 12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6" name="Shape 13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7" name="Text 14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8" name="Text 15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18</a:t>
            </a:r>
            <a:endParaRPr lang="en-US" sz="10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DF3F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D42C1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4768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7A1D1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 · 趋势变化</a:t>
            </a:r>
            <a:endParaRPr lang="en-US" sz="3450" dirty="0"/>
          </a:p>
        </p:txBody>
      </p:sp>
      <p:sp>
        <p:nvSpPr>
          <p:cNvPr id="4" name="Shape 2"/>
          <p:cNvSpPr/>
          <p:nvPr/>
        </p:nvSpPr>
        <p:spPr>
          <a:xfrm>
            <a:off x="10953750" y="647700"/>
            <a:ext cx="323850" cy="9525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5" name="Shape 3"/>
          <p:cNvSpPr/>
          <p:nvPr/>
        </p:nvSpPr>
        <p:spPr>
          <a:xfrm>
            <a:off x="11277600" y="647700"/>
            <a:ext cx="9525" cy="247650"/>
          </a:xfrm>
          <a:prstGeom prst="rect">
            <a:avLst/>
          </a:prstGeom>
          <a:solidFill>
            <a:srgbClr val="D42C1D"/>
          </a:solidFill>
          <a:ln/>
        </p:spPr>
      </p:sp>
      <p:graphicFrame>
        <p:nvGraphicFramePr>
          <p:cNvPr id="6" name="Chart 0" descr=""/>
          <p:cNvGraphicFramePr/>
          <p:nvPr/>
        </p:nvGraphicFramePr>
        <p:xfrm>
          <a:off x="1809750" y="192595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7" name="Shape 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9" name="Text 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  <p:sp>
        <p:nvSpPr>
          <p:cNvPr id="11" name="Text 8"/>
          <p:cNvSpPr txBox="1"/>
          <p:nvPr/>
        </p:nvSpPr>
        <p:spPr>
          <a:xfrm rot="-1800000">
            <a:off x="249555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2" name="Text 9"/>
          <p:cNvSpPr txBox="1"/>
          <p:nvPr/>
        </p:nvSpPr>
        <p:spPr>
          <a:xfrm rot="-1800000">
            <a:off x="6096000" y="425005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3" name="Shape 10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  <p:sp>
        <p:nvSpPr>
          <p:cNvPr id="16" name="Shape 13"/>
          <p:cNvSpPr/>
          <p:nvPr/>
        </p:nvSpPr>
        <p:spPr>
          <a:xfrm>
            <a:off x="571500" y="6238875"/>
            <a:ext cx="11049000" cy="381000"/>
          </a:xfrm>
          <a:prstGeom prst="rect">
            <a:avLst/>
          </a:prstGeom>
          <a:solidFill>
            <a:srgbClr val="FDF3F2"/>
          </a:solidFill>
          <a:ln/>
        </p:spPr>
      </p:sp>
      <p:sp>
        <p:nvSpPr>
          <p:cNvPr id="17" name="Shape 14"/>
          <p:cNvSpPr/>
          <p:nvPr/>
        </p:nvSpPr>
        <p:spPr>
          <a:xfrm>
            <a:off x="914400" y="6324600"/>
            <a:ext cx="10363200" cy="9525"/>
          </a:xfrm>
          <a:prstGeom prst="rect">
            <a:avLst/>
          </a:prstGeom>
          <a:solidFill>
            <a:srgbClr val="ECD7D6"/>
          </a:solidFill>
          <a:ln/>
        </p:spPr>
      </p:sp>
      <p:sp>
        <p:nvSpPr>
          <p:cNvPr id="18" name="Text 15"/>
          <p:cNvSpPr txBox="1"/>
          <p:nvPr/>
        </p:nvSpPr>
        <p:spPr>
          <a:xfrm>
            <a:off x="9144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1050" dirty="0"/>
          </a:p>
        </p:txBody>
      </p:sp>
      <p:sp>
        <p:nvSpPr>
          <p:cNvPr id="19" name="Text 16"/>
          <p:cNvSpPr txBox="1"/>
          <p:nvPr/>
        </p:nvSpPr>
        <p:spPr>
          <a:xfrm>
            <a:off x="4343400" y="6448425"/>
            <a:ext cx="3505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1050" dirty="0"/>
          </a:p>
        </p:txBody>
      </p:sp>
      <p:sp>
        <p:nvSpPr>
          <p:cNvPr id="20" name="Text 17"/>
          <p:cNvSpPr txBox="1"/>
          <p:nvPr/>
        </p:nvSpPr>
        <p:spPr>
          <a:xfrm>
            <a:off x="7848600" y="6448425"/>
            <a:ext cx="3429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974C4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16 / 18</a:t>
            </a:r>
            <a:endParaRPr lang="en-US" sz="10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D42C1D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D42C1D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两道防线的分工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风险怎么分级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隐患怎么排查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C5BAB9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谁来负责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D42C1D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ECA09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安全生产双重预防机制建设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3D181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C5BAB9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6900" b="1" spc="552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69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ECA099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C5BAB9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安全无小事，落实在每一班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0" y="228600"/>
            <a:ext cx="12192000" cy="47625"/>
          </a:xfrm>
          <a:prstGeom prst="rect">
            <a:avLst/>
          </a:prstGeom>
          <a:solidFill>
            <a:srgbClr val="D42C1D">
              <a:alpha val="34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0" y="276225"/>
            <a:ext cx="12192000" cy="19050"/>
          </a:xfrm>
          <a:prstGeom prst="rect">
            <a:avLst/>
          </a:prstGeom>
          <a:solidFill>
            <a:srgbClr val="D42C1D">
              <a:alpha val="24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10553700" y="5372100"/>
            <a:ext cx="914400" cy="914400"/>
          </a:xfrm>
          <a:prstGeom prst="ellipse">
            <a:avLst/>
          </a:prstGeom>
          <a:ln w="66675">
            <a:solidFill>
              <a:srgbClr val="EFAFAA"/>
            </a:solidFill>
            <a:prstDash val="solid"/>
          </a:ln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18</Slides>
  <Notes>18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1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2026-10-17T10:24:03Z</dcterms:created>
  <dcterms:modified xsi:type="dcterms:W3CDTF">2026-10-17T10:24:03Z</dcterms:modified>
</cp:coreProperties>
</file>