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3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4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15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引导期时间分配 · 整体表现</c:v>
                </c:pt>
              </c:strCache>
            </c:strRef>
          </c:tx>
          <c:spPr>
            <a:solidFill>
              <a:srgbClr val="7D461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7D461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954E1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B1581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09A7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跟岗学习</c:v>
                  </c:pt>
                  <c:pt idx="1">
                    <c:v>制度与安全</c:v>
                  </c:pt>
                  <c:pt idx="2">
                    <c:v>团队融入</c:v>
                  </c:pt>
                  <c:pt idx="3">
                    <c:v>系统操作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5A3A22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95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7D461E"/>
              </a:solidFill>
              <a:effectLst/>
            </c:spPr>
          </c:dPt>
          <c:dPt>
            <c:idx val="1"/>
            <c:bubble3D val="0"/>
            <c:spPr>
              <a:solidFill>
                <a:srgbClr val="954E1C"/>
              </a:solidFill>
              <a:effectLst/>
            </c:spPr>
          </c:dPt>
          <c:dPt>
            <c:idx val="2"/>
            <c:bubble3D val="0"/>
            <c:spPr>
              <a:solidFill>
                <a:srgbClr val="B15819"/>
              </a:solidFill>
              <a:effectLst/>
            </c:spPr>
          </c:dPt>
          <c:dPt>
            <c:idx val="3"/>
            <c:bubble3D val="0"/>
            <c:spPr>
              <a:solidFill>
                <a:srgbClr val="D09A7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跟岗学习</c:v>
                </c:pt>
                <c:pt idx="1">
                  <c:v>制度与安全</c:v>
                </c:pt>
                <c:pt idx="2">
                  <c:v>团队融入</c:v>
                </c:pt>
                <c:pt idx="3">
                  <c:v>系统操作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firstSliceAng val="0"/>
        <c:holeSize val="50"/>
      </c:doughnutChart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5A3A22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7D461E"/>
            </a:solidFill>
            <a:ln w="25400" cap="flat">
              <a:solidFill>
                <a:srgbClr val="7D461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7D461E"/>
              </a:solidFill>
              <a:ln w="9525" cap="flat">
                <a:solidFill>
                  <a:srgbClr val="7D461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跟岗学习</c:v>
                  </c:pt>
                  <c:pt idx="1">
                    <c:v>制度与安全</c:v>
                  </c:pt>
                  <c:pt idx="2">
                    <c:v>团队融入</c:v>
                  </c:pt>
                  <c:pt idx="3">
                    <c:v>系统操作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A3A22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95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入职培训 · 第一课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从报到第一天到独立上岗，需要知道的一切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入职三周的三件事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入职六件事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先花几天把工位、食堂、班车、门禁这些日常动线走一遍。环境熟了，人就不慌，后面学业务才不被琐事分心。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考勤、请假、报销、保密，常用的制度先记住入口在哪。不必一次背全，遇到事知道去哪儿查就行。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跟岗学习，从旁观到动手，再由师傅带一段。前两周允许慢，但每一步都要问清为什么这么做。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入职三周的三件事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第一周·熟悉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认识团队、走通流程、找到常用系统入口。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第二周·学习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读完必学材料，跟岗观察完整作业流程。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第三周·上手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在师傅带领下独立完成基础任务并复盘。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30" name="Shape 2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0E7DE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0E7DE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0E7DE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入职六件事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办手续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入职登记、工牌、门禁、账号一次办齐。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认环境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工位、食堂、休息区、紧急出口走一遍。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读制度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考勤、报销、保密等常用制度先过一遍。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记安全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安全规范与应急流程必须掌握。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认同事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认识直属团队与对接的协同岗位。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定目标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与主管对齐试用期的阶段性目标。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入职引导的三个数字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周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三周内完成从旁观到独立上手的过渡。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0E7DE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份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必学材料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制度、流程、安全各一块，扫码即可查阅。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0E7DE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对1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带教师傅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每位新人都有一位固定师傅，问题随时问。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1074B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074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8B4514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三类常见的手忙脚乱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找不到入口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常用系统不知在哪，效率先丢一半。</a:t>
            </a:r>
            <a:endParaRPr lang="en-US" sz="1125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不懂就问错人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问对人才省时间，联系方式要在手边。</a:t>
            </a:r>
            <a:endParaRPr lang="en-US" sz="1125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怕出错不敢动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给足安全边界，允许在低风险里试手。</a:t>
            </a:r>
            <a:endParaRPr lang="en-US" sz="1125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F5E8DB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F5E8DB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F2E6DB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8B4514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F3E7DB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974F1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974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33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闭环流程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4419600" y="2562225"/>
            <a:ext cx="3352800" cy="3352800"/>
          </a:xfrm>
          <a:prstGeom prst="ellipse">
            <a:avLst/>
          </a:prstGeom>
          <a:ln w="190500">
            <a:solidFill>
              <a:srgbClr val="EBD2B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295900" y="3438525"/>
            <a:ext cx="1600200" cy="1600200"/>
          </a:xfrm>
          <a:prstGeom prst="ellipse">
            <a:avLst/>
          </a:prstGeom>
          <a:solidFill>
            <a:srgbClr val="B15819">
              <a:alpha val="10000"/>
            </a:srgbClr>
          </a:solidFill>
          <a:ln w="14288">
            <a:solidFill>
              <a:srgbClr val="B1581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295900" y="3952875"/>
            <a:ext cx="1600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</a:t>
            </a:r>
            <a:endParaRPr lang="en-US" sz="1575" dirty="0"/>
          </a:p>
        </p:txBody>
      </p:sp>
      <p:sp>
        <p:nvSpPr>
          <p:cNvPr id="9" name="Text 7"/>
          <p:cNvSpPr txBox="1"/>
          <p:nvPr/>
        </p:nvSpPr>
        <p:spPr>
          <a:xfrm>
            <a:off x="5295900" y="4276725"/>
            <a:ext cx="1600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 个环节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5876925" y="2343150"/>
            <a:ext cx="438150" cy="438150"/>
          </a:xfrm>
          <a:prstGeom prst="ellipse">
            <a:avLst/>
          </a:prstGeom>
          <a:solidFill>
            <a:srgbClr val="B15819"/>
          </a:solidFill>
          <a:ln w="28575">
            <a:solidFill>
              <a:srgbClr val="FBF4E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876925" y="2447925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75" dirty="0"/>
          </a:p>
        </p:txBody>
      </p:sp>
      <p:sp>
        <p:nvSpPr>
          <p:cNvPr id="12" name="Text 10"/>
          <p:cNvSpPr txBox="1"/>
          <p:nvPr/>
        </p:nvSpPr>
        <p:spPr>
          <a:xfrm>
            <a:off x="6429375" y="2352675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471276" y="3501514"/>
            <a:ext cx="438150" cy="438150"/>
          </a:xfrm>
          <a:prstGeom prst="ellipse">
            <a:avLst/>
          </a:prstGeom>
          <a:solidFill>
            <a:srgbClr val="B15819"/>
          </a:solidFill>
          <a:ln w="28575">
            <a:solidFill>
              <a:srgbClr val="FBF4EC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71276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75" dirty="0"/>
          </a:p>
        </p:txBody>
      </p:sp>
      <p:sp>
        <p:nvSpPr>
          <p:cNvPr id="15" name="Text 13"/>
          <p:cNvSpPr txBox="1"/>
          <p:nvPr/>
        </p:nvSpPr>
        <p:spPr>
          <a:xfrm>
            <a:off x="8023726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862288" y="5375786"/>
            <a:ext cx="438150" cy="438150"/>
          </a:xfrm>
          <a:prstGeom prst="ellipse">
            <a:avLst/>
          </a:prstGeom>
          <a:solidFill>
            <a:srgbClr val="B15819"/>
          </a:solidFill>
          <a:ln w="28575">
            <a:solidFill>
              <a:srgbClr val="FBF4EC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62288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7414738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891562" y="5375786"/>
            <a:ext cx="438150" cy="438150"/>
          </a:xfrm>
          <a:prstGeom prst="ellipse">
            <a:avLst/>
          </a:prstGeom>
          <a:solidFill>
            <a:srgbClr val="B15819"/>
          </a:solidFill>
          <a:ln w="28575">
            <a:solidFill>
              <a:srgbClr val="FBF4E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91562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75" dirty="0"/>
          </a:p>
        </p:txBody>
      </p:sp>
      <p:sp>
        <p:nvSpPr>
          <p:cNvPr id="21" name="Text 19"/>
          <p:cNvSpPr txBox="1"/>
          <p:nvPr/>
        </p:nvSpPr>
        <p:spPr>
          <a:xfrm>
            <a:off x="3367562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282574" y="3501514"/>
            <a:ext cx="438150" cy="438150"/>
          </a:xfrm>
          <a:prstGeom prst="ellipse">
            <a:avLst/>
          </a:prstGeom>
          <a:solidFill>
            <a:srgbClr val="B15819"/>
          </a:solidFill>
          <a:ln w="28575">
            <a:solidFill>
              <a:srgbClr val="FBF4EC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282574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2758574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 rot="7560000">
            <a:off x="6909913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BF4E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 rot="11880000">
            <a:off x="7518901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BF4E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 rot="16200000">
            <a:off x="5924550" y="5810250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BF4E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 rot="20520000">
            <a:off x="4330199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BF4E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3240000">
            <a:off x="4939187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BF4E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引导期时间分配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15" name="Shape 1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B1581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E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欢迎加入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有事随时联系 HR 或直属主管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2026-10-17T10:24:31Z</dcterms:created>
  <dcterms:modified xsi:type="dcterms:W3CDTF">2026-10-17T10:24:31Z</dcterms:modified>
</cp:coreProperties>
</file>