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2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30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2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不同下垫面的地表温度对比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沥青路面</c:v>
                </c:pt>
                <c:pt idx="1">
                  <c:v>建筑屋顶</c:v>
                </c:pt>
                <c:pt idx="2">
                  <c:v>裸土地面</c:v>
                </c:pt>
                <c:pt idx="3">
                  <c:v>草地</c:v>
                </c:pt>
                <c:pt idx="4">
                  <c:v>水域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小组课题 · 调研汇报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从遥感数据到可落地的降温建议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研究四步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同一座城，中心城区与郊区的夜间温差有时能到好几度。这个温差背后，藏着城市下垫面和人为热排放的秘密。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用多时相遥感影像反演地表温度，再叠加地面气象站实测数据交叉验证，保证结论不是单一来源得出的。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硬化地表蓄热、建筑密度高、通风不畅、绿地减少，几个因素叠加，把热量困在了城区里。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遥感影像与站点观测互补。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按分区统计温差与下垫面关系。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兼顾效果与落地成本给出建议。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研究四步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从现象出发，界定可验证的问题。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采集数据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分析归因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分区对比，找出主要贡献因子。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给出对策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按可行性与效果排序提建议。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小组分工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采集、分析、写作各司其职。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成文复核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结论逐条回到数据核对。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研究的价值在于可复核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结论能被人拿着同样的数据重算一遍，才算站得住。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口径写清楚：时间段、区域、数据源，一个都不能含糊。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存疑的地方如实写明，比强行圆回来更专业。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C2DBC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287A4C">
              <a:alpha val="10000"/>
            </a:srgbClr>
          </a:solidFill>
          <a:ln w="14288">
            <a:solidFill>
              <a:srgbClr val="287A4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287A4C"/>
          </a:solidFill>
          <a:ln w="28575">
            <a:solidFill>
              <a:srgbClr val="EEF6E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EEF6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增减分解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428750" y="5676900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558165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1428750" y="4862513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4767262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825" dirty="0"/>
          </a:p>
        </p:txBody>
      </p:sp>
      <p:sp>
        <p:nvSpPr>
          <p:cNvPr id="10" name="Shape 8"/>
          <p:cNvSpPr/>
          <p:nvPr/>
        </p:nvSpPr>
        <p:spPr>
          <a:xfrm>
            <a:off x="1428750" y="4048125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952875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1428750" y="3233737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138488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102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1428750" y="2419350"/>
            <a:ext cx="9696450" cy="952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23241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1428750" y="3281643"/>
            <a:ext cx="1817370" cy="2395257"/>
          </a:xfrm>
          <a:prstGeom prst="roundRect">
            <a:avLst>
              <a:gd name="adj" fmla="val 1572"/>
            </a:avLst>
          </a:prstGeom>
          <a:solidFill>
            <a:srgbClr val="1E5C39"/>
          </a:solidFill>
          <a:ln/>
        </p:spPr>
      </p:sp>
      <p:sp>
        <p:nvSpPr>
          <p:cNvPr id="17" name="Shape 15"/>
          <p:cNvSpPr/>
          <p:nvPr/>
        </p:nvSpPr>
        <p:spPr>
          <a:xfrm>
            <a:off x="3246120" y="3281643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428750" y="3072093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42875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基数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398520" y="2563065"/>
            <a:ext cx="1817370" cy="718577"/>
          </a:xfrm>
          <a:prstGeom prst="roundRect">
            <a:avLst>
              <a:gd name="adj" fmla="val 3977"/>
            </a:avLst>
          </a:prstGeom>
          <a:solidFill>
            <a:srgbClr val="287A4C"/>
          </a:solidFill>
          <a:ln/>
        </p:spPr>
      </p:sp>
      <p:sp>
        <p:nvSpPr>
          <p:cNvPr id="21" name="Shape 19"/>
          <p:cNvSpPr/>
          <p:nvPr/>
        </p:nvSpPr>
        <p:spPr>
          <a:xfrm>
            <a:off x="5215890" y="2563065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39852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+30</a:t>
            </a:r>
            <a:endParaRPr lang="en-US" sz="975" dirty="0"/>
          </a:p>
        </p:txBody>
      </p:sp>
      <p:sp>
        <p:nvSpPr>
          <p:cNvPr id="23" name="Text 21"/>
          <p:cNvSpPr txBox="1"/>
          <p:nvPr/>
        </p:nvSpPr>
        <p:spPr>
          <a:xfrm>
            <a:off x="339852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5368290" y="2563065"/>
            <a:ext cx="1817370" cy="287431"/>
          </a:xfrm>
          <a:prstGeom prst="roundRect">
            <a:avLst>
              <a:gd name="adj" fmla="val 9942"/>
            </a:avLst>
          </a:prstGeom>
          <a:solidFill>
            <a:srgbClr val="287A4C"/>
          </a:solidFill>
          <a:ln/>
        </p:spPr>
      </p:sp>
      <p:sp>
        <p:nvSpPr>
          <p:cNvPr id="25" name="Shape 23"/>
          <p:cNvSpPr/>
          <p:nvPr/>
        </p:nvSpPr>
        <p:spPr>
          <a:xfrm>
            <a:off x="7185660" y="2850496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36829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-12</a:t>
            </a:r>
            <a:endParaRPr lang="en-US" sz="975" dirty="0"/>
          </a:p>
        </p:txBody>
      </p:sp>
      <p:sp>
        <p:nvSpPr>
          <p:cNvPr id="27" name="Text 25"/>
          <p:cNvSpPr txBox="1"/>
          <p:nvPr/>
        </p:nvSpPr>
        <p:spPr>
          <a:xfrm>
            <a:off x="536829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7338060" y="2419350"/>
            <a:ext cx="1817370" cy="431146"/>
          </a:xfrm>
          <a:prstGeom prst="roundRect">
            <a:avLst>
              <a:gd name="adj" fmla="val 6628"/>
            </a:avLst>
          </a:prstGeom>
          <a:solidFill>
            <a:srgbClr val="287A4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55430" y="2419350"/>
            <a:ext cx="152400" cy="9525"/>
          </a:xfrm>
          <a:prstGeom prst="rect">
            <a:avLst/>
          </a:prstGeom>
          <a:solidFill>
            <a:srgbClr val="A5BAA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3806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+18</a:t>
            </a:r>
            <a:endParaRPr lang="en-US" sz="975" dirty="0"/>
          </a:p>
        </p:txBody>
      </p:sp>
      <p:sp>
        <p:nvSpPr>
          <p:cNvPr id="31" name="Text 29"/>
          <p:cNvSpPr txBox="1"/>
          <p:nvPr/>
        </p:nvSpPr>
        <p:spPr>
          <a:xfrm>
            <a:off x="733806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975" dirty="0"/>
          </a:p>
        </p:txBody>
      </p:sp>
      <p:sp>
        <p:nvSpPr>
          <p:cNvPr id="32" name="Shape 30"/>
          <p:cNvSpPr/>
          <p:nvPr/>
        </p:nvSpPr>
        <p:spPr>
          <a:xfrm>
            <a:off x="9307830" y="2419350"/>
            <a:ext cx="1817370" cy="3257550"/>
          </a:xfrm>
          <a:prstGeom prst="roundRect">
            <a:avLst>
              <a:gd name="adj" fmla="val 1572"/>
            </a:avLst>
          </a:prstGeom>
          <a:solidFill>
            <a:srgbClr val="1E5C39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30783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975" dirty="0"/>
          </a:p>
        </p:txBody>
      </p:sp>
      <p:sp>
        <p:nvSpPr>
          <p:cNvPr id="34" name="Text 32"/>
          <p:cNvSpPr txBox="1"/>
          <p:nvPr/>
        </p:nvSpPr>
        <p:spPr>
          <a:xfrm>
            <a:off x="930783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合计</a:t>
            </a:r>
            <a:endParaRPr lang="en-US" sz="975" dirty="0"/>
          </a:p>
        </p:txBody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2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技巧：图表要能一眼读懂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一张图只回答一个问题，别把五组数据堆在同一张图里。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标题直接写结论，比如「草地比沥青低 13℃」，比「地表温度对比」有用得多。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8E4DC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DBC0B5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DBC0B5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DBC0B5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1E5C3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AEADF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95BEA6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95BEA6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95BEA6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3E0D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欢迎提问与指正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2026-10-17T10:25:36Z</dcterms:created>
  <dcterms:modified xsi:type="dcterms:W3CDTF">2026-10-17T10:25:36Z</dcterms:modified>
</cp:coreProperties>
</file>