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10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1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charts/chart12.xml" ContentType="application/vnd.openxmlformats-officedocument.drawingml.chart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1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引导期时间分配 · 整体表现</c:v>
                </c:pt>
              </c:strCache>
            </c:strRef>
          </c:tx>
          <c:spPr>
            <a:solidFill>
              <a:srgbClr val="225D3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BAE90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跟岗学习</c:v>
                  </c:pt>
                  <c:pt idx="1">
                    <c:v>制度与安全</c:v>
                  </c:pt>
                  <c:pt idx="2">
                    <c:v>团队融入</c:v>
                  </c:pt>
                  <c:pt idx="3">
                    <c:v>系统操作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E4A2C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bubble3D val="0"/>
            <c:spPr>
              <a:solidFill>
                <a:srgbClr val="7BAE90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跟岗学习</c:v>
                </c:pt>
                <c:pt idx="1">
                  <c:v>制度与安全</c:v>
                </c:pt>
                <c:pt idx="2">
                  <c:v>团队融入</c:v>
                </c:pt>
                <c:pt idx="3">
                  <c:v>系统操作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</c:ser>
        <c:firstSliceAng val="0"/>
        <c:holeSize val="50"/>
      </c:doughnutChart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E4A2C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225D39"/>
            </a:solidFill>
            <a:ln w="25400" cap="flat">
              <a:solidFill>
                <a:srgbClr val="225D39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225D39"/>
              </a:solidFill>
              <a:ln w="9525" cap="flat">
                <a:solidFill>
                  <a:srgbClr val="225D39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跟岗学习</c:v>
                  </c:pt>
                  <c:pt idx="1">
                    <c:v>制度与安全</c:v>
                  </c:pt>
                  <c:pt idx="2">
                    <c:v>团队融入</c:v>
                  </c:pt>
                  <c:pt idx="3">
                    <c:v>系统操作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E4A2C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入职培训 · 第一课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从报到第一天到独立上岗，需要知道的一切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入职三周的三件事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入职六件事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56" name="Shape 5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7" name="Text 5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8" name="Text 5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59" name="Text 5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先花几天把工位、食堂、班车、门禁这些日常动线走一遍。环境熟了，人就不慌，后面学业务才不被琐事分心。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5" name="Shape 4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6" name="Text 4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7" name="Text 4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48" name="Text 4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考勤、请假、报销、保密，常用的制度先记住入口在哪。不必一次背全，遇到事知道去哪儿查就行。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5" name="Shape 4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6" name="Text 4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7" name="Text 4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48" name="Text 4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跟岗学习，从旁观到动手，再由师傅带一段。前两周允许慢，但每一步都要问清为什么这么做。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5" name="Shape 4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6" name="Text 4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7" name="Text 4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48" name="Text 4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入职三周的三件事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第一周·熟悉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认识团队、走通流程、找到常用系统入口。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第二周·学习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读完必学材料，跟岗观察完整作业流程。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第三周·上手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在师傅带领下独立完成基础任务并复盘。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56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57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8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9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60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45161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72783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39446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39446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5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6195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AE1"/>
          </a:solidFill>
          <a:ln/>
        </p:spPr>
      </p:sp>
      <p:sp>
        <p:nvSpPr>
          <p:cNvPr id="12" name="Shape 9"/>
          <p:cNvSpPr/>
          <p:nvPr/>
        </p:nvSpPr>
        <p:spPr>
          <a:xfrm>
            <a:off x="38290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290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1"/>
          <p:cNvSpPr txBox="1"/>
          <p:nvPr/>
        </p:nvSpPr>
        <p:spPr>
          <a:xfrm>
            <a:off x="38290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5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3246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AE1"/>
          </a:solidFill>
          <a:ln/>
        </p:spPr>
      </p:sp>
      <p:sp>
        <p:nvSpPr>
          <p:cNvPr id="17" name="Shape 13"/>
          <p:cNvSpPr/>
          <p:nvPr/>
        </p:nvSpPr>
        <p:spPr>
          <a:xfrm>
            <a:off x="65341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341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19" name="Text 15"/>
          <p:cNvSpPr txBox="1"/>
          <p:nvPr/>
        </p:nvSpPr>
        <p:spPr>
          <a:xfrm>
            <a:off x="65341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5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90297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AE1"/>
          </a:solidFill>
          <a:ln/>
        </p:spPr>
      </p:sp>
      <p:sp>
        <p:nvSpPr>
          <p:cNvPr id="22" name="Shape 17"/>
          <p:cNvSpPr/>
          <p:nvPr/>
        </p:nvSpPr>
        <p:spPr>
          <a:xfrm>
            <a:off x="92392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2392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92392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有问题找谁</a:t>
            </a:r>
            <a:endParaRPr lang="en-US" sz="1500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58" name="Shape 5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59" name="Shape 5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60" name="Text 5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1" name="Text 5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62" name="Text 5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入职六件事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办手续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入职登记、工牌、门禁、账号一次办齐。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认环境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工位、食堂、休息区、紧急出口走一遍。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读制度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考勤、报销、保密等常用制度先过一遍。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记安全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安全规范与应急流程必须掌握。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认同事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认识直属团队与对接的协同岗位。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定目标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与主管对齐试用期的阶段性目标。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0" name="Shape 52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1" name="Shape 53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2" name="Shape 54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3" name="Shape 55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4" name="Shape 56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5" name="Shape 57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6" name="Shape 58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7" name="Shape 59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8" name="Shape 60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69" name="Shape 6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70" name="Shape 6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71" name="Text 6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6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73" name="Text 6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教育培训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62" name="Shape 5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63" name="Shape 5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64" name="Text 5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5" name="Text 5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66" name="Text 6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9286B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9286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E5C39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有问题找谁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63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64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65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6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67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让新人快速安顿下来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有人带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固定师傅对接，问题有人接。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有清单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该学的、该做的列成表。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有反馈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每周一句话点评，方向不跑偏。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52" name="Shape 4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3" name="Text 5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4" name="Text 5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55" name="Text 5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要点矩阵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AEADF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076825" cy="38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975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先花几天把工位、食堂、班车、门禁这些日常动线走一遍。环境…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00775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AEADF"/>
          </a:solidFill>
          <a:ln/>
        </p:spPr>
      </p:sp>
      <p:sp>
        <p:nvSpPr>
          <p:cNvPr id="12" name="Shape 10"/>
          <p:cNvSpPr/>
          <p:nvPr/>
        </p:nvSpPr>
        <p:spPr>
          <a:xfrm>
            <a:off x="6200775" y="1792605"/>
            <a:ext cx="5076825" cy="38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10325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975" dirty="0"/>
          </a:p>
        </p:txBody>
      </p:sp>
      <p:sp>
        <p:nvSpPr>
          <p:cNvPr id="14" name="Text 12"/>
          <p:cNvSpPr txBox="1"/>
          <p:nvPr/>
        </p:nvSpPr>
        <p:spPr>
          <a:xfrm>
            <a:off x="6410325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6410325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考勤、请假、报销、保密，常用的制度先记住入口在哪。不必一…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AEADF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076825" cy="38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23950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975" dirty="0"/>
          </a:p>
        </p:txBody>
      </p:sp>
      <p:sp>
        <p:nvSpPr>
          <p:cNvPr id="19" name="Text 17"/>
          <p:cNvSpPr txBox="1"/>
          <p:nvPr/>
        </p:nvSpPr>
        <p:spPr>
          <a:xfrm>
            <a:off x="1123950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1123950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跟岗学习，从旁观到动手，再由师傅带一段。前两周允许慢，但…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00775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AEADF"/>
          </a:solidFill>
          <a:ln/>
        </p:spPr>
      </p:sp>
      <p:sp>
        <p:nvSpPr>
          <p:cNvPr id="22" name="Shape 20"/>
          <p:cNvSpPr/>
          <p:nvPr/>
        </p:nvSpPr>
        <p:spPr>
          <a:xfrm>
            <a:off x="6200775" y="4001453"/>
            <a:ext cx="5076825" cy="38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10325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975" dirty="0"/>
          </a:p>
        </p:txBody>
      </p:sp>
      <p:sp>
        <p:nvSpPr>
          <p:cNvPr id="24" name="Text 22"/>
          <p:cNvSpPr txBox="1"/>
          <p:nvPr/>
        </p:nvSpPr>
        <p:spPr>
          <a:xfrm>
            <a:off x="6410325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有问题找谁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6410325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直属主管、HR、行政各管一摊，把联系方式贴在工位显眼处。…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60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61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63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SWOT 分析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DEECE2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7150" cy="2018347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620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 Strengths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11620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</a:t>
            </a:r>
            <a:endParaRPr lang="en-US" sz="1425" dirty="0"/>
          </a:p>
        </p:txBody>
      </p:sp>
      <p:sp>
        <p:nvSpPr>
          <p:cNvPr id="10" name="Text 8"/>
          <p:cNvSpPr txBox="1"/>
          <p:nvPr/>
        </p:nvSpPr>
        <p:spPr>
          <a:xfrm>
            <a:off x="11620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现有能力与资源积累是基本盘，先把确定能做好的部分做透。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103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DEECE2"/>
          </a:solidFill>
          <a:ln/>
        </p:spPr>
      </p:sp>
      <p:sp>
        <p:nvSpPr>
          <p:cNvPr id="12" name="Shape 10"/>
          <p:cNvSpPr/>
          <p:nvPr/>
        </p:nvSpPr>
        <p:spPr>
          <a:xfrm>
            <a:off x="6210300" y="1792605"/>
            <a:ext cx="57150" cy="2018347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579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 Weaknesses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64579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</a:t>
            </a:r>
            <a:endParaRPr lang="en-US" sz="1425" dirty="0"/>
          </a:p>
        </p:txBody>
      </p:sp>
      <p:sp>
        <p:nvSpPr>
          <p:cNvPr id="15" name="Text 13"/>
          <p:cNvSpPr txBox="1"/>
          <p:nvPr/>
        </p:nvSpPr>
        <p:spPr>
          <a:xfrm>
            <a:off x="64579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短板集中在协同效率与标准化程度，靠流程和模板补齐。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DDEAE0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7150" cy="2018347"/>
          </a:xfrm>
          <a:prstGeom prst="rect">
            <a:avLst/>
          </a:prstGeom>
          <a:solidFill>
            <a:srgbClr val="1E5C39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620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 Opportunities</a:t>
            </a:r>
            <a:endParaRPr lang="en-US" sz="1275" dirty="0"/>
          </a:p>
        </p:txBody>
      </p:sp>
      <p:sp>
        <p:nvSpPr>
          <p:cNvPr id="19" name="Text 17"/>
          <p:cNvSpPr txBox="1"/>
          <p:nvPr/>
        </p:nvSpPr>
        <p:spPr>
          <a:xfrm>
            <a:off x="11620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</a:t>
            </a:r>
            <a:endParaRPr lang="en-US" sz="1425" dirty="0"/>
          </a:p>
        </p:txBody>
      </p:sp>
      <p:sp>
        <p:nvSpPr>
          <p:cNvPr id="20" name="Text 18"/>
          <p:cNvSpPr txBox="1"/>
          <p:nvPr/>
        </p:nvSpPr>
        <p:spPr>
          <a:xfrm>
            <a:off x="11620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外部需求与政策窗口带来可拓展空间，宜先小步验证。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103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DEEBE1"/>
          </a:solidFill>
          <a:ln/>
        </p:spPr>
      </p:sp>
      <p:sp>
        <p:nvSpPr>
          <p:cNvPr id="22" name="Shape 20"/>
          <p:cNvSpPr/>
          <p:nvPr/>
        </p:nvSpPr>
        <p:spPr>
          <a:xfrm>
            <a:off x="6210300" y="4001453"/>
            <a:ext cx="57150" cy="2018347"/>
          </a:xfrm>
          <a:prstGeom prst="rect">
            <a:avLst/>
          </a:prstGeom>
          <a:solidFill>
            <a:srgbClr val="256C4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579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56C4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 Threats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64579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</a:t>
            </a:r>
            <a:endParaRPr lang="en-US" sz="1425" dirty="0"/>
          </a:p>
        </p:txBody>
      </p:sp>
      <p:sp>
        <p:nvSpPr>
          <p:cNvPr id="25" name="Text 23"/>
          <p:cNvSpPr txBox="1"/>
          <p:nvPr/>
        </p:nvSpPr>
        <p:spPr>
          <a:xfrm>
            <a:off x="64579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竞争与合规变化带来不确定性，提前预设应对方案。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60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61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63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组织架构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4572000" y="1925955"/>
            <a:ext cx="3048000" cy="609600"/>
          </a:xfrm>
          <a:prstGeom prst="roundRect">
            <a:avLst>
              <a:gd name="adj" fmla="val 9375"/>
            </a:avLst>
          </a:prstGeom>
          <a:solidFill>
            <a:srgbClr val="287A4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724400" y="2116455"/>
            <a:ext cx="2743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教育培训推进小组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086475" y="2535555"/>
            <a:ext cx="19050" cy="2667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9" name="Shape 7"/>
          <p:cNvSpPr/>
          <p:nvPr/>
        </p:nvSpPr>
        <p:spPr>
          <a:xfrm>
            <a:off x="2124075" y="2802255"/>
            <a:ext cx="7943850" cy="1905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0" name="Shape 8"/>
          <p:cNvSpPr/>
          <p:nvPr/>
        </p:nvSpPr>
        <p:spPr>
          <a:xfrm>
            <a:off x="2114550" y="2802255"/>
            <a:ext cx="19050" cy="2667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Shape 9"/>
          <p:cNvSpPr/>
          <p:nvPr/>
        </p:nvSpPr>
        <p:spPr>
          <a:xfrm>
            <a:off x="9144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D6E7DB"/>
          </a:solidFill>
          <a:ln w="9525">
            <a:solidFill>
              <a:srgbClr val="287A4C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0287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10287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762500" y="2802255"/>
            <a:ext cx="19050" cy="2667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5" name="Shape 13"/>
          <p:cNvSpPr/>
          <p:nvPr/>
        </p:nvSpPr>
        <p:spPr>
          <a:xfrm>
            <a:off x="35623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D6E7DB"/>
          </a:solidFill>
          <a:ln w="9525">
            <a:solidFill>
              <a:srgbClr val="287A4C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6766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36766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7410450" y="2802255"/>
            <a:ext cx="19050" cy="2667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9" name="Shape 17"/>
          <p:cNvSpPr/>
          <p:nvPr/>
        </p:nvSpPr>
        <p:spPr>
          <a:xfrm>
            <a:off x="62103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D6E7DB"/>
          </a:solidFill>
          <a:ln w="9525">
            <a:solidFill>
              <a:srgbClr val="287A4C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3246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3246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0058400" y="2802255"/>
            <a:ext cx="19050" cy="2667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3" name="Shape 21"/>
          <p:cNvSpPr/>
          <p:nvPr/>
        </p:nvSpPr>
        <p:spPr>
          <a:xfrm>
            <a:off x="88582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D6E7DB"/>
          </a:solidFill>
          <a:ln w="9525">
            <a:solidFill>
              <a:srgbClr val="287A4C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9725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有问题找谁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89725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60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61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63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引导期时间分配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AE1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「跟岗学习」最高（40），「系统操作」最低（15），差 25。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AE1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「跟岗学习」占比最高，约 40%，是本页结构里的主要构成。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60%，可按占比高低分优先级投入。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7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8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9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AE1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从「跟岗学习」到「系统操作」，指标下降 25。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峰值在「跟岗学习」（40），谷值在「系统操作」（15）。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有问题找谁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87A4C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欢迎加入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有事随时联系 HR 或直属主管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2026-10-17T13:11:09Z</dcterms:created>
  <dcterms:modified xsi:type="dcterms:W3CDTF">2026-10-17T13:11:09Z</dcterms:modified>
</cp:coreProperties>
</file>