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3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5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全年传播热度节奏 · 整体表现</c:v>
                </c:pt>
              </c:strCache>
            </c:strRef>
          </c:tx>
          <c:spPr>
            <a:solidFill>
              <a:srgbClr val="B57ED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8A94F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DD9F7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B57EDC"/>
              </a:solidFill>
              <a:effectLst/>
            </c:spPr>
          </c:dPt>
          <c:dPt>
            <c:idx val="1"/>
            <c:bubble3D val="0"/>
            <c:spPr>
              <a:solidFill>
                <a:srgbClr val="D1ACEA"/>
              </a:solidFill>
              <a:effectLst/>
            </c:spPr>
          </c:dPt>
          <c:dPt>
            <c:idx val="2"/>
            <c:bubble3D val="0"/>
            <c:spPr>
              <a:solidFill>
                <a:srgbClr val="92DC56"/>
              </a:solidFill>
              <a:effectLst/>
            </c:spPr>
          </c:dPt>
          <c:dPt>
            <c:idx val="3"/>
            <c:bubble3D val="0"/>
            <c:spPr>
              <a:solidFill>
                <a:srgbClr val="B2DB8E"/>
              </a:solidFill>
              <a:effectLst/>
            </c:spPr>
          </c:dPt>
          <c:dPt>
            <c:idx val="4"/>
            <c:bubble3D val="0"/>
            <c:spPr>
              <a:solidFill>
                <a:srgbClr val="78A94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A0E3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1月</c:v>
                </c:pt>
                <c:pt idx="1">
                  <c:v>4月</c:v>
                </c:pt>
                <c:pt idx="2">
                  <c:v>6月</c:v>
                </c:pt>
                <c:pt idx="3">
                  <c:v>9月</c:v>
                </c:pt>
                <c:pt idx="4">
                  <c:v>11月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</c:ser>
        <c:firstSliceAng val="0"/>
        <c:holeSize val="50"/>
      </c:doughnutChart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DD9F7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B57EDC"/>
            </a:solidFill>
            <a:ln w="25400" cap="flat">
              <a:solidFill>
                <a:srgbClr val="B57ED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DD9F7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57EDC"/>
              </a:solidFill>
              <a:ln w="9525" cap="flat">
                <a:solidFill>
                  <a:srgbClr val="B57ED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1月</c:v>
                  </c:pt>
                  <c:pt idx="1">
                    <c:v>4月</c:v>
                  </c:pt>
                  <c:pt idx="2">
                    <c:v>6月</c:v>
                  </c:pt>
                  <c:pt idx="3">
                    <c:v>9月</c:v>
                  </c:pt>
                  <c:pt idx="4">
                    <c:v>11月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62</c:v>
                </c:pt>
                <c:pt idx="2">
                  <c:v>88</c:v>
                </c:pt>
                <c:pt idx="3">
                  <c:v>70</c:v>
                </c:pt>
                <c:pt idx="4">
                  <c:v>96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DD9F7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AC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A0E3A"/>
        </a:solidFill>
        <a:ln w="12700" cap="flat">
          <a:solidFill>
            <a:srgbClr val="2A0E3A"/>
          </a:solidFill>
        </a:ln>
        <a:effectLst/>
      </c:spPr>
    </c:plotArea>
    <c:plotVisOnly val="1"/>
    <c:dispBlanksAs val="span"/>
  </c:chart>
  <c:spPr>
    <a:solidFill>
      <a:srgbClr val="2A0E3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营销提案 · 年度规划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从人群洞察到传播节奏，一年怎么打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谁在买、为什么买、在哪儿被触达，把画像画清楚再动手。人群不清，后面的动作都是猜的。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一年一句主张，所有内容围绕它展开。主张要能一句话说清，说不清就是还没想明白。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大促、日常、节点三条线错峰发力，避免自己打自己。节奏的密度比单次声量更重要。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提案的三个支点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分人群定制内容与渠道。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一句能记住、能传播的核心话术。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衡量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每个动作都对应可量化的指标。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B57ED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六个传播动作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人群洞察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用数据说话，不靠拍脑袋。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主张定调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一句核心话术打全年。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节奏排期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大促与日常错峰发力。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内容生产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围绕主张做系列化内容。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渠道分发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按人群选渠道，不作全量投放。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81C47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每阶段看效果，动态挪预算。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目标设定的三个参考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目标曝光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全年主流渠道曝光总量目标。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互动率提升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内容优化后的互动目标增幅。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B57ED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转化率目标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从曝光到线索的整体转化要求。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市场营销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A0E3A"/>
          </a:solidFill>
          <a:ln w="9525">
            <a:solidFill>
              <a:srgbClr val="432853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2DC56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2DC5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D31B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D31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81C47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57ED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好传播先想清对谁说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人群对了，内容才打得到点上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对谁说：人群画像与触达路径。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说什么：核心主张与内容矩阵。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57ED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谁在买、为什么买、在哪儿被触达，把画像画清楚再动手。人群…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一年一句主张，所有内容围绕它展开。主张要能一句话说清，说…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大促、日常、节点三条线错峰发力，避免自己打自己。节奏的密…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38194A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每个阶段复盘一次，把钱和人力挪到有效的渠道上。预算不调整…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全年传播热度节奏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「11月」最高（96），「1月」最低（40），差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356，均值 71.2，可按高低落差定优先级。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「11月」占比最高，约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A0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57ED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81C47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57ED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从「1月」到「11月」，指标上升 56。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DD9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峰值在「11月」（96），谷值在「1月」（40）。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A0E3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32853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A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57ED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57ED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先看人群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再定主线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排好节奏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0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看数据调整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57ED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EC5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品牌年度整合营销提案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C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0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EC5E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0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期待与品牌方深入共创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59347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B57ED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2026-10-17T13:14:30Z</dcterms:created>
  <dcterms:modified xsi:type="dcterms:W3CDTF">2026-10-17T13:14:30Z</dcterms:modified>
</cp:coreProperties>
</file>