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58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59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60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5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8.xlsx"/></Relationships>
</file>

<file path=ppt/charts/_rels/chart5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9.xlsx"/></Relationships>
</file>

<file path=ppt/charts/_rels/chart6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0.xlsx"/></Relationships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与上一代关键指标对比 · 整体表现</c:v>
                </c:pt>
              </c:strCache>
            </c:strRef>
          </c:tx>
          <c:spPr>
            <a:solidFill>
              <a:srgbClr val="B57ED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EDD9F7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B57EDC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D1ACE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92DC56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2DB8E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性能</c:v>
                  </c:pt>
                  <c:pt idx="1">
                    <c:v>续航</c:v>
                  </c:pt>
                  <c:pt idx="2">
                    <c:v>充电速度</c:v>
                  </c:pt>
                  <c:pt idx="3">
                    <c:v>影像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180</c:v>
                </c:pt>
                <c:pt idx="1">
                  <c:v>125</c:v>
                </c:pt>
                <c:pt idx="2">
                  <c:v>160</c:v>
                </c:pt>
                <c:pt idx="3">
                  <c:v>140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EDD9F7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2ACC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A0E3A"/>
        </a:solidFill>
        <a:ln w="12700" cap="flat">
          <a:solidFill>
            <a:srgbClr val="2A0E3A"/>
          </a:solidFill>
        </a:ln>
        <a:effectLst/>
      </c:spPr>
    </c:plotArea>
    <c:plotVisOnly val="1"/>
    <c:dispBlanksAs val="span"/>
  </c:chart>
  <c:spPr>
    <a:solidFill>
      <a:srgbClr val="2A0E3A"/>
    </a:solidFill>
    <a:ln>
      <a:noFill/>
    </a:ln>
    <a:effectLst/>
  </c:spPr>
  <c:externalData r:id="rId1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B57EDC"/>
              </a:solidFill>
              <a:effectLst/>
            </c:spPr>
          </c:dPt>
          <c:dPt>
            <c:idx val="1"/>
            <c:bubble3D val="0"/>
            <c:spPr>
              <a:solidFill>
                <a:srgbClr val="D1ACEA"/>
              </a:solidFill>
              <a:effectLst/>
            </c:spPr>
          </c:dPt>
          <c:dPt>
            <c:idx val="2"/>
            <c:bubble3D val="0"/>
            <c:spPr>
              <a:solidFill>
                <a:srgbClr val="92DC56"/>
              </a:solidFill>
              <a:effectLst/>
            </c:spPr>
          </c:dPt>
          <c:dPt>
            <c:idx val="3"/>
            <c:bubble3D val="0"/>
            <c:spPr>
              <a:solidFill>
                <a:srgbClr val="B2DB8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性能</c:v>
                </c:pt>
                <c:pt idx="1">
                  <c:v>续航</c:v>
                </c:pt>
                <c:pt idx="2">
                  <c:v>充电速度</c:v>
                </c:pt>
                <c:pt idx="3">
                  <c:v>影像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180</c:v>
                </c:pt>
                <c:pt idx="1">
                  <c:v>125</c:v>
                </c:pt>
                <c:pt idx="2">
                  <c:v>160</c:v>
                </c:pt>
                <c:pt idx="3">
                  <c:v>140</c:v>
                </c:pt>
              </c:numCache>
            </c:numRef>
          </c:val>
        </c:ser>
        <c:firstSliceAng val="0"/>
        <c:holeSize val="50"/>
      </c:doughnutChart>
      <c:spPr>
        <a:solidFill>
          <a:srgbClr val="2A0E3A"/>
        </a:solidFill>
        <a:ln w="12700" cap="flat">
          <a:solidFill>
            <a:srgbClr val="2A0E3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EDD9F7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2A0E3A"/>
    </a:solidFill>
    <a:ln>
      <a:noFill/>
    </a:ln>
    <a:effectLst/>
  </c:spPr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B57EDC"/>
            </a:solidFill>
            <a:ln w="25400" cap="flat">
              <a:solidFill>
                <a:srgbClr val="B57ED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DD9F7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B57EDC"/>
              </a:solidFill>
              <a:ln w="9525" cap="flat">
                <a:solidFill>
                  <a:srgbClr val="B57ED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性能</c:v>
                  </c:pt>
                  <c:pt idx="1">
                    <c:v>续航</c:v>
                  </c:pt>
                  <c:pt idx="2">
                    <c:v>充电速度</c:v>
                  </c:pt>
                  <c:pt idx="3">
                    <c:v>影像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180</c:v>
                </c:pt>
                <c:pt idx="1">
                  <c:v>125</c:v>
                </c:pt>
                <c:pt idx="2">
                  <c:v>160</c:v>
                </c:pt>
                <c:pt idx="3">
                  <c:v>140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DD9F7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2ACC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A0E3A"/>
        </a:solidFill>
        <a:ln w="12700" cap="flat">
          <a:solidFill>
            <a:srgbClr val="2A0E3A"/>
          </a:solidFill>
        </a:ln>
        <a:effectLst/>
      </c:spPr>
    </c:plotArea>
    <c:plotVisOnly val="1"/>
    <c:dispBlanksAs val="span"/>
  </c:chart>
  <c:spPr>
    <a:solidFill>
      <a:srgbClr val="2A0E3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年度旗舰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一次把「快、稳、省」讲清楚的发布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EC5E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三大核心升级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六大亮点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1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先讲用户此刻的不便，再谈我们怎么解决。一上来就念参数，观众先失去的是兴趣。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三个核心升级，一句一个，说人话。把参数翻译成用户能感知的场景，比堆数字更有说服力。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用实测数据说话，续航、速度、耐用度各给一个可验证的数字，比形容词更让人信服。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三大核心升级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更快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响应速度与充电效率双向提升。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更稳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稳定性与安全防护经得起长时间使用。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更持久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续航与耐用度拉到同级领先。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0991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3754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042035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042035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396490"/>
            <a:ext cx="666750" cy="4381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47269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396490"/>
            <a:ext cx="2381250" cy="4381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47269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396490"/>
            <a:ext cx="7315200" cy="4381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47269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834640"/>
            <a:ext cx="10363200" cy="495300"/>
          </a:xfrm>
          <a:prstGeom prst="rect">
            <a:avLst/>
          </a:prstGeom>
          <a:solidFill>
            <a:srgbClr val="381C47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9584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125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9584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9584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先讲用户此刻的不便，再谈我们怎么解决。一上来就念参数，观众先失去的是兴趣。</a:t>
            </a:r>
            <a:endParaRPr lang="en-US" sz="1125" dirty="0"/>
          </a:p>
        </p:txBody>
      </p:sp>
      <p:sp>
        <p:nvSpPr>
          <p:cNvPr id="16" name="Shape 14"/>
          <p:cNvSpPr/>
          <p:nvPr/>
        </p:nvSpPr>
        <p:spPr>
          <a:xfrm>
            <a:off x="914400" y="3320415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4537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125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4537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4537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三个核心升级，一句一个，说人话。把参数翻译成用户能感知的场景，比堆数字更有说服力。</a:t>
            </a:r>
            <a:endParaRPr lang="en-US" sz="1125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495300"/>
          </a:xfrm>
          <a:prstGeom prst="rect">
            <a:avLst/>
          </a:prstGeom>
          <a:solidFill>
            <a:srgbClr val="381C47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490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25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490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125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490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用实测数据说话，续航、速度、耐用度各给一个可验证的数字，比形容词更让人信服。</a:t>
            </a:r>
            <a:endParaRPr lang="en-US" sz="1125" dirty="0"/>
          </a:p>
        </p:txBody>
      </p:sp>
      <p:sp>
        <p:nvSpPr>
          <p:cNvPr id="25" name="Shape 23"/>
          <p:cNvSpPr/>
          <p:nvPr/>
        </p:nvSpPr>
        <p:spPr>
          <a:xfrm>
            <a:off x="914400" y="4311015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4443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125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4443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1125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4443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把购买路径讲清楚，什么时候开卖、在哪儿买、多少钱，一句到底，别让观众自己去猜。</a:t>
            </a:r>
            <a:endParaRPr lang="en-US" sz="1125" dirty="0"/>
          </a:p>
        </p:txBody>
      </p:sp>
      <p:sp>
        <p:nvSpPr>
          <p:cNvPr id="29" name="Shape 27"/>
          <p:cNvSpPr/>
          <p:nvPr/>
        </p:nvSpPr>
        <p:spPr>
          <a:xfrm>
            <a:off x="914400" y="4806315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9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42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六大亮点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新一代芯片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算力更强，功耗更低。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高刷屏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滑动跟手，长时间看也不累。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隐私保护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敏感数据本地处理，不上云。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连接升级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多设备协同更顺畅。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跨端体验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手机与电脑文件随手互传。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系统更新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多年系统维护承诺。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45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46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48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381C47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B57ED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2A0E3A"/>
          </a:solidFill>
          <a:ln w="9525">
            <a:solidFill>
              <a:srgbClr val="43285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2A0E3A"/>
          </a:solidFill>
          <a:ln w="9525">
            <a:solidFill>
              <a:srgbClr val="432853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2A0E3A"/>
          </a:solidFill>
          <a:ln w="9525">
            <a:solidFill>
              <a:srgbClr val="432853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81C47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B57ED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81C47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2DC56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2DC5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81C47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7D31B4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7D31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81C47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B57ED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9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40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DEC5EF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先讲问题，再谈产品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用户不关心参数，只关心好不好用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DEC5EF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体验升级：每天都在用的功能明显更顺。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耐用省心：一次投入，用得更久。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351747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351747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311144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7D31B4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D31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361948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C699E4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C699E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组合布局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1771650" y="5829300"/>
            <a:ext cx="8362950" cy="19050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7" name="Shape 5"/>
          <p:cNvSpPr/>
          <p:nvPr/>
        </p:nvSpPr>
        <p:spPr>
          <a:xfrm>
            <a:off x="1771650" y="2286000"/>
            <a:ext cx="19050" cy="3543300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8" name="Shape 6"/>
          <p:cNvSpPr/>
          <p:nvPr/>
        </p:nvSpPr>
        <p:spPr>
          <a:xfrm>
            <a:off x="1771650" y="4057650"/>
            <a:ext cx="8362950" cy="9525"/>
          </a:xfrm>
          <a:prstGeom prst="rect">
            <a:avLst/>
          </a:prstGeom>
          <a:solidFill>
            <a:srgbClr val="3A1F4A"/>
          </a:solidFill>
          <a:ln/>
        </p:spPr>
      </p:sp>
      <p:sp>
        <p:nvSpPr>
          <p:cNvPr id="9" name="Shape 7"/>
          <p:cNvSpPr/>
          <p:nvPr/>
        </p:nvSpPr>
        <p:spPr>
          <a:xfrm>
            <a:off x="5953125" y="2286000"/>
            <a:ext cx="9525" cy="3543300"/>
          </a:xfrm>
          <a:prstGeom prst="rect">
            <a:avLst/>
          </a:prstGeom>
          <a:solidFill>
            <a:srgbClr val="3A1F4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77165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收益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7277100" y="59245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 →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665601" y="2759583"/>
            <a:ext cx="895350" cy="895350"/>
          </a:xfrm>
          <a:prstGeom prst="ellipse">
            <a:avLst/>
          </a:prstGeom>
          <a:solidFill>
            <a:srgbClr val="B57EDC">
              <a:alpha val="20000"/>
            </a:srgbClr>
          </a:solidFill>
          <a:ln w="15240">
            <a:solidFill>
              <a:srgbClr val="B57EDC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65601" y="3112008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4618101" y="3112008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6929247" y="3057906"/>
            <a:ext cx="723900" cy="723900"/>
          </a:xfrm>
          <a:prstGeom prst="ellipse">
            <a:avLst/>
          </a:prstGeom>
          <a:solidFill>
            <a:srgbClr val="B57EDC">
              <a:alpha val="20000"/>
            </a:srgbClr>
          </a:solidFill>
          <a:ln w="15240">
            <a:solidFill>
              <a:srgbClr val="B57ED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29247" y="3324606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7710297" y="3324606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4922139" y="4333494"/>
            <a:ext cx="723900" cy="723900"/>
          </a:xfrm>
          <a:prstGeom prst="ellipse">
            <a:avLst/>
          </a:prstGeom>
          <a:solidFill>
            <a:srgbClr val="7D31B4">
              <a:alpha val="20000"/>
            </a:srgbClr>
          </a:solidFill>
          <a:ln w="15240">
            <a:solidFill>
              <a:srgbClr val="7D31B4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22139" y="4600194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703189" y="460019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7928610" y="2390394"/>
            <a:ext cx="1066800" cy="1066800"/>
          </a:xfrm>
          <a:prstGeom prst="ellipse">
            <a:avLst/>
          </a:prstGeom>
          <a:solidFill>
            <a:srgbClr val="B57EDC">
              <a:alpha val="20000"/>
            </a:srgbClr>
          </a:solidFill>
          <a:ln w="15240">
            <a:solidFill>
              <a:srgbClr val="B57EDC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28610" y="2828544"/>
            <a:ext cx="1066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061710" y="282854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1771650" y="5924550"/>
            <a:ext cx="381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气泡大小代表规模，位置代表两维评分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4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与上一代关键指标对比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81C47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「性能」最高（180），「续航」最低（125），差 55。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605，均值 151.3，可按高低落差定优先级。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81C47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「性能」占比最高，约 30%，是本页结构里的主要构成。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70%，可按占比高低分优先级投入。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81C47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从「性能」到「影像」，指标下降 40。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峰值在「性能」（180），谷值在「续航」（125）。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57ED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0B9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EC5E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现已开启预售 · 欢迎体验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B57EDC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2026-10-17T13:15:02Z</dcterms:created>
  <dcterms:modified xsi:type="dcterms:W3CDTF">2026-10-17T13:15:02Z</dcterms:modified>
</cp:coreProperties>
</file>