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70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71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charts/chart72.xml" ContentType="application/vnd.openxmlformats-officedocument.drawingml.chart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7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0.xlsx"/></Relationships>
</file>

<file path=ppt/charts/_rels/chart7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1.xlsx"/></Relationships>
</file>

<file path=ppt/charts/_rels/chart7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2.xlsx"/></Relationships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关键指标完成率 · 整体表现</c:v>
                </c:pt>
              </c:strCache>
            </c:strRef>
          </c:tx>
          <c:spPr>
            <a:solidFill>
              <a:srgbClr val="9E231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7A1D18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9E231A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7271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D42C1D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58076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设备综合效率</c:v>
                  </c:pt>
                  <c:pt idx="1">
                    <c:v>维修及时率</c:v>
                  </c:pt>
                  <c:pt idx="2">
                    <c:v>点检执行率</c:v>
                  </c:pt>
                  <c:pt idx="3">
                    <c:v>技改计划完成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89</c:v>
                </c:pt>
                <c:pt idx="1">
                  <c:v>96</c:v>
                </c:pt>
                <c:pt idx="2">
                  <c:v>92</c:v>
                </c:pt>
                <c:pt idx="3">
                  <c:v>85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7A1D18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974C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3F2"/>
        </a:solidFill>
        <a:ln w="12700" cap="flat">
          <a:solidFill>
            <a:srgbClr val="FDF3F2"/>
          </a:solidFill>
        </a:ln>
        <a:effectLst/>
      </c:spPr>
    </c:plotArea>
    <c:plotVisOnly val="1"/>
    <c:dispBlanksAs val="span"/>
  </c:chart>
  <c:spPr>
    <a:solidFill>
      <a:srgbClr val="FDF3F2"/>
    </a:solidFill>
    <a:ln>
      <a:noFill/>
    </a:ln>
    <a:effectLst/>
  </c:spPr>
  <c:externalData r:id="rId1">
    <c:autoUpdate val="0"/>
  </c:externalData>
</c:chartSpace>
</file>

<file path=ppt/charts/chart7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9E231A"/>
              </a:solidFill>
              <a:effectLst/>
            </c:spPr>
          </c:dPt>
          <c:dPt>
            <c:idx val="1"/>
            <c:bubble3D val="0"/>
            <c:spPr>
              <a:solidFill>
                <a:srgbClr val="B7271B"/>
              </a:solidFill>
              <a:effectLst/>
            </c:spPr>
          </c:dPt>
          <c:dPt>
            <c:idx val="2"/>
            <c:bubble3D val="0"/>
            <c:spPr>
              <a:solidFill>
                <a:srgbClr val="D42C1D"/>
              </a:solidFill>
              <a:effectLst/>
            </c:spPr>
          </c:dPt>
          <c:dPt>
            <c:idx val="3"/>
            <c:bubble3D val="0"/>
            <c:spPr>
              <a:solidFill>
                <a:srgbClr val="E58076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设备综合效率</c:v>
                </c:pt>
                <c:pt idx="1">
                  <c:v>维修及时率</c:v>
                </c:pt>
                <c:pt idx="2">
                  <c:v>点检执行率</c:v>
                </c:pt>
                <c:pt idx="3">
                  <c:v>技改计划完成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89</c:v>
                </c:pt>
                <c:pt idx="1">
                  <c:v>96</c:v>
                </c:pt>
                <c:pt idx="2">
                  <c:v>92</c:v>
                </c:pt>
                <c:pt idx="3">
                  <c:v>85</c:v>
                </c:pt>
              </c:numCache>
            </c:numRef>
          </c:val>
        </c:ser>
        <c:firstSliceAng val="0"/>
        <c:holeSize val="50"/>
      </c:doughnutChart>
      <c:spPr>
        <a:solidFill>
          <a:srgbClr val="FDF3F2"/>
        </a:solidFill>
        <a:ln w="12700" cap="flat">
          <a:solidFill>
            <a:srgbClr val="FDF3F2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7A1D18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DF3F2"/>
    </a:solidFill>
    <a:ln>
      <a:noFill/>
    </a:ln>
    <a:effectLst/>
  </c:spPr>
  <c:externalData r:id="rId1">
    <c:autoUpdate val="0"/>
  </c:externalData>
</c:chartSpace>
</file>

<file path=ppt/charts/chart7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9E231A"/>
            </a:solidFill>
            <a:ln w="25400" cap="flat">
              <a:solidFill>
                <a:srgbClr val="9E231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7A1D18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9E231A"/>
              </a:solidFill>
              <a:ln w="9525" cap="flat">
                <a:solidFill>
                  <a:srgbClr val="9E231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设备综合效率</c:v>
                  </c:pt>
                  <c:pt idx="1">
                    <c:v>维修及时率</c:v>
                  </c:pt>
                  <c:pt idx="2">
                    <c:v>点检执行率</c:v>
                  </c:pt>
                  <c:pt idx="3">
                    <c:v>技改计划完成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89</c:v>
                </c:pt>
                <c:pt idx="1">
                  <c:v>96</c:v>
                </c:pt>
                <c:pt idx="2">
                  <c:v>92</c:v>
                </c:pt>
                <c:pt idx="3">
                  <c:v>85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7A1D18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974C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3F2"/>
        </a:solidFill>
        <a:ln w="12700" cap="flat">
          <a:solidFill>
            <a:srgbClr val="FDF3F2"/>
          </a:solidFill>
        </a:ln>
        <a:effectLst/>
      </c:spPr>
    </c:plotArea>
    <c:plotVisOnly val="1"/>
    <c:dispBlanksAs val="span"/>
  </c:chart>
  <c:spPr>
    <a:solidFill>
      <a:srgbClr val="FDF3F2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部门年度总结 · 汇报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从指标完成情况到下一年的重点工作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下一年三项重点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设备综合效率、故障率、维修及时率逐项对表，完成的说明原因，没完成的讲清差距。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9" name="Shape 1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点检标准化、备件优化、技改推进，各有进展也各有欠账，摆出来一起看。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9" name="Shape 1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老设备故障偏多，备件周转还是慢。这两块是拖后腿的主因，也是明年要重点补的。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9" name="Shape 1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点检卡全覆盖，执行率稳步提升。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备件优化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常用备件安全库存重设，减少等待。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技改推进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关键工序自动化改造按计划落地。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45161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72783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39446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39446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6195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F4E4E3"/>
          </a:solidFill>
          <a:ln/>
        </p:spPr>
      </p:sp>
      <p:sp>
        <p:nvSpPr>
          <p:cNvPr id="12" name="Shape 9"/>
          <p:cNvSpPr/>
          <p:nvPr/>
        </p:nvSpPr>
        <p:spPr>
          <a:xfrm>
            <a:off x="38290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290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38290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5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246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F4E4E3"/>
          </a:solidFill>
          <a:ln/>
        </p:spPr>
      </p:sp>
      <p:sp>
        <p:nvSpPr>
          <p:cNvPr id="17" name="Shape 13"/>
          <p:cNvSpPr/>
          <p:nvPr/>
        </p:nvSpPr>
        <p:spPr>
          <a:xfrm>
            <a:off x="65341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41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65341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5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0297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F4E4E3"/>
          </a:solidFill>
          <a:ln/>
        </p:spPr>
      </p:sp>
      <p:sp>
        <p:nvSpPr>
          <p:cNvPr id="22" name="Shape 17"/>
          <p:cNvSpPr/>
          <p:nvPr/>
        </p:nvSpPr>
        <p:spPr>
          <a:xfrm>
            <a:off x="92392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2392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92392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明年怎么走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3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4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下一年三项重点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预测性维护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关键设备试点状态监测，提前预警。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技改扩面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把成熟改造经验推广到更多工序。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班组能力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技能培训与多能工培养同步推进。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备件周转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优化库存结构，压降占压资金。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数据看板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关键指标可视化，日常管理有抓手。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安全底线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设备本质安全持续投入，不出红线。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43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44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45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47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年度关键指标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89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设备综合效率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较去年提升 4 个百分点。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4E4E3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21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非计划停机下降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点检与预防性维修共同见效。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4E4E3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维修及时率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响应机制优化后的完成水平。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D42C1D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DF3F2"/>
          </a:solidFill>
          <a:ln w="9525">
            <a:solidFill>
              <a:srgbClr val="ECD7D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DF3F2"/>
          </a:solidFill>
          <a:ln w="9525">
            <a:solidFill>
              <a:srgbClr val="ECD7D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DF3F2"/>
          </a:solidFill>
          <a:ln w="9525">
            <a:solidFill>
              <a:srgbClr val="ECD7D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D42C1D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0B7D83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0B7D8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A22116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D42C1D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明年怎么走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7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8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9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41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一年里最该记住的三件事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标准落地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点检从走过场变成真执行。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响应提速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异常处理时间明显缩短。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数据说话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汇报从讲感觉变成讲数字。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26" name="Shape 23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0100" y="192238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800100" y="2217658"/>
            <a:ext cx="4495800" cy="1009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数据从哪来，决定结论能走多远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800100" y="3360658"/>
            <a:ext cx="8001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00100" y="3636883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指标口径要统一，否则前后没得比。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800100" y="4069794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原始记录留存，经得起复核。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>
            <a:off x="800100" y="4502706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承认短板不可怕，藏起来才麻烦。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800100" y="5030867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477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6477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Shape 1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组织架构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4572000" y="1925955"/>
            <a:ext cx="3048000" cy="609600"/>
          </a:xfrm>
          <a:prstGeom prst="roundRect">
            <a:avLst>
              <a:gd name="adj" fmla="val 9375"/>
            </a:avLst>
          </a:prstGeom>
          <a:solidFill>
            <a:srgbClr val="D42C1D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724400" y="2116455"/>
            <a:ext cx="2743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工作总结推进小组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086475" y="2535555"/>
            <a:ext cx="19050" cy="2667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9" name="Shape 7"/>
          <p:cNvSpPr/>
          <p:nvPr/>
        </p:nvSpPr>
        <p:spPr>
          <a:xfrm>
            <a:off x="2124075" y="2802255"/>
            <a:ext cx="7943850" cy="1905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0" name="Shape 8"/>
          <p:cNvSpPr/>
          <p:nvPr/>
        </p:nvSpPr>
        <p:spPr>
          <a:xfrm>
            <a:off x="2114550" y="2802255"/>
            <a:ext cx="19050" cy="2667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1" name="Shape 9"/>
          <p:cNvSpPr/>
          <p:nvPr/>
        </p:nvSpPr>
        <p:spPr>
          <a:xfrm>
            <a:off x="9144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F8DBD8"/>
          </a:solidFill>
          <a:ln w="9525">
            <a:solidFill>
              <a:srgbClr val="D42C1D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0287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10287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762500" y="2802255"/>
            <a:ext cx="19050" cy="2667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5" name="Shape 13"/>
          <p:cNvSpPr/>
          <p:nvPr/>
        </p:nvSpPr>
        <p:spPr>
          <a:xfrm>
            <a:off x="35623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F8DBD8"/>
          </a:solidFill>
          <a:ln w="9525">
            <a:solidFill>
              <a:srgbClr val="D42C1D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6766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36766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7410450" y="2802255"/>
            <a:ext cx="19050" cy="2667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9" name="Shape 17"/>
          <p:cNvSpPr/>
          <p:nvPr/>
        </p:nvSpPr>
        <p:spPr>
          <a:xfrm>
            <a:off x="62103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F8DBD8"/>
          </a:solidFill>
          <a:ln w="9525">
            <a:solidFill>
              <a:srgbClr val="D42C1D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3246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3246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0058400" y="2802255"/>
            <a:ext cx="19050" cy="2667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3" name="Shape 21"/>
          <p:cNvSpPr/>
          <p:nvPr/>
        </p:nvSpPr>
        <p:spPr>
          <a:xfrm>
            <a:off x="88582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F8DBD8"/>
          </a:solidFill>
          <a:ln w="9525">
            <a:solidFill>
              <a:srgbClr val="D42C1D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9725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明年怎么走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89725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4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关键指标完成率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4E4E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「维修及时率」最高（96），「技改计划完成」最低（85），差 11。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362，均值 90.5，可按高低落差定优先级。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22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4E4E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「维修及时率」占比最高，约 27%，是本页结构里的主要构成。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73%，可按占比高低分优先级投入。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4E4E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从「设备综合效率」到「技改计划完成」，指标下降 4。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峰值在「维修及时率」（96），谷值在「技改计划完成」（85）。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22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明年怎么走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D42C1D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AB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以上为设备管理部年度总结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2026-10-17T13:15:58Z</dcterms:created>
  <dcterms:modified xsi:type="dcterms:W3CDTF">2026-10-17T13:15:58Z</dcterms:modified>
</cp:coreProperties>
</file>