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79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80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charts/chart81.xml" ContentType="application/vnd.openxmlformats-officedocument.drawingml.chart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7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9.xlsx"/></Relationships>
</file>

<file path=ppt/charts/_rels/chart8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0.xlsx"/></Relationships>
</file>

<file path=ppt/charts/_rels/chart8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1.xlsx"/></Relationships>
</file>

<file path=ppt/charts/chart7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各业务线收入贡献 · 整体表现</c:v>
                </c:pt>
              </c:strCache>
            </c:strRef>
          </c:tx>
          <c:spPr>
            <a:solidFill>
              <a:srgbClr val="1A4EA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9A4E8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住宅销售</c:v>
                  </c:pt>
                  <c:pt idx="1">
                    <c:v>商业运营</c:v>
                  </c:pt>
                  <c:pt idx="2">
                    <c:v>物业管理</c:v>
                  </c:pt>
                  <c:pt idx="3">
                    <c:v>金融服务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26</c:v>
                </c:pt>
                <c:pt idx="2">
                  <c:v>18</c:v>
                </c:pt>
                <c:pt idx="3">
                  <c:v>14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8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bubble3D val="0"/>
            <c:spPr>
              <a:solidFill>
                <a:srgbClr val="79A4E8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住宅销售</c:v>
                </c:pt>
                <c:pt idx="1">
                  <c:v>商业运营</c:v>
                </c:pt>
                <c:pt idx="2">
                  <c:v>物业管理</c:v>
                </c:pt>
                <c:pt idx="3">
                  <c:v>金融服务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42</c:v>
                </c:pt>
                <c:pt idx="1">
                  <c:v>26</c:v>
                </c:pt>
                <c:pt idx="2">
                  <c:v>18</c:v>
                </c:pt>
                <c:pt idx="3">
                  <c:v>14</c:v>
                </c:pt>
              </c:numCache>
            </c:numRef>
          </c:val>
        </c:ser>
        <c:firstSliceAng val="0"/>
        <c:holeSize val="50"/>
      </c:doughnutChart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23B7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8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A4EA0"/>
            </a:solidFill>
            <a:ln w="25400" cap="flat">
              <a:solidFill>
                <a:srgbClr val="1A4EA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A4EA0"/>
              </a:solidFill>
              <a:ln w="9525" cap="flat">
                <a:solidFill>
                  <a:srgbClr val="1A4EA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住宅销售</c:v>
                  </c:pt>
                  <c:pt idx="1">
                    <c:v>商业运营</c:v>
                  </c:pt>
                  <c:pt idx="2">
                    <c:v>物业管理</c:v>
                  </c:pt>
                  <c:pt idx="3">
                    <c:v>金融服务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26</c:v>
                </c:pt>
                <c:pt idx="2">
                  <c:v>18</c:v>
                </c:pt>
                <c:pt idx="3">
                  <c:v>14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经营分析 · 季度例会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把收入、成本、风险三个口径讲明白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季度经营的三条线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季度六项动作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6" name="Shape 4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7" name="Text 4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8" name="Text 4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49" name="Text 4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收入、利润、回款三项对表看。单看收入容易乐观，三个指标凑齐才看得清真实的经营状况。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5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8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19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分业务线看贡献，找出增长的和拖累的。平均数会掩盖问题，拆开才看得见。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5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8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主要科目的变化与原因逐一说明。涨了要讲为什么，降了要讲是不是可持续。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5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8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季度经营的三条线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增长线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哪些业务在拉动，靠什么拉动。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成本线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费用结构变化与合理性。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风险线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回款与合规的风险敞口。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7" name="Shape 4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8" name="Text 4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9" name="Text 4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50" name="Text 4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45161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72783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39446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39446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15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36195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6F3"/>
          </a:solidFill>
          <a:ln/>
        </p:spPr>
      </p:sp>
      <p:sp>
        <p:nvSpPr>
          <p:cNvPr id="12" name="Shape 9"/>
          <p:cNvSpPr/>
          <p:nvPr/>
        </p:nvSpPr>
        <p:spPr>
          <a:xfrm>
            <a:off x="38290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290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4" name="Text 11"/>
          <p:cNvSpPr txBox="1"/>
          <p:nvPr/>
        </p:nvSpPr>
        <p:spPr>
          <a:xfrm>
            <a:off x="38290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15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3246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65341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5341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19" name="Text 15"/>
          <p:cNvSpPr txBox="1"/>
          <p:nvPr/>
        </p:nvSpPr>
        <p:spPr>
          <a:xfrm>
            <a:off x="65341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15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90297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6F3"/>
          </a:solidFill>
          <a:ln/>
        </p:spPr>
      </p:sp>
      <p:sp>
        <p:nvSpPr>
          <p:cNvPr id="22" name="Shape 17"/>
          <p:cNvSpPr/>
          <p:nvPr/>
        </p:nvSpPr>
        <p:spPr>
          <a:xfrm>
            <a:off x="92392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2392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92392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风险与应对</a:t>
            </a:r>
            <a:endParaRPr lang="en-US" sz="1500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9" name="Shape 4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0" name="Text 4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1" name="Text 4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52" name="Text 4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季度六项动作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看结果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收入利润先对表。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拆结构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分业务线看贡献。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管成本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盯住主要费用科目。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抓回款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账龄结构定期梳理。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控风险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合规与风险敞口预警。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定举措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下季度重点逐条明确。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41" name="Shape 3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60" name="Shape 5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61" name="Text 5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2" name="Text 5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63" name="Text 5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季度三个关键指标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8.6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收入同比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期内营业收入同比增幅。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4450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13" name="Shape 10"/>
          <p:cNvSpPr/>
          <p:nvPr/>
        </p:nvSpPr>
        <p:spPr>
          <a:xfrm>
            <a:off x="4711700" y="207835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7117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21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47117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毛利率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47117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较上季度小幅回升。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79756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19" name="Shape 15"/>
          <p:cNvSpPr/>
          <p:nvPr/>
        </p:nvSpPr>
        <p:spPr>
          <a:xfrm>
            <a:off x="8242300" y="207835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82423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86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82423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回款率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82423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应收账款回收完成情况。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8" name="Shape 4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51" name="Text 4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工作总结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4" name="Shape 2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53" name="Shape 4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4" name="Text 4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5" name="Text 4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975F12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75F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94993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风险与应对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54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5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57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先讲结果，再讲原因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数字不会说谎，但要读懂它背后的动作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有对比：同比环比一起看。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有归因：数字背后的原因说清楚。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层级结构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809750" y="1754505"/>
            <a:ext cx="8572500" cy="1358265"/>
          </a:xfrm>
          <a:prstGeom prst="roundRect">
            <a:avLst>
              <a:gd name="adj" fmla="val 4208"/>
            </a:avLst>
          </a:prstGeom>
          <a:solidFill>
            <a:srgbClr val="194993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057400" y="2147887"/>
            <a:ext cx="8077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1425" dirty="0"/>
          </a:p>
        </p:txBody>
      </p:sp>
      <p:sp>
        <p:nvSpPr>
          <p:cNvPr id="8" name="Text 6"/>
          <p:cNvSpPr txBox="1"/>
          <p:nvPr/>
        </p:nvSpPr>
        <p:spPr>
          <a:xfrm>
            <a:off x="2057400" y="2452688"/>
            <a:ext cx="8077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顶层目标：明确方向与衡量口径</a:t>
            </a:r>
            <a:endParaRPr lang="en-US" sz="975" dirty="0"/>
          </a:p>
        </p:txBody>
      </p:sp>
      <p:sp>
        <p:nvSpPr>
          <p:cNvPr id="9" name="Shape 7"/>
          <p:cNvSpPr/>
          <p:nvPr/>
        </p:nvSpPr>
        <p:spPr>
          <a:xfrm>
            <a:off x="2952750" y="3227070"/>
            <a:ext cx="6286500" cy="1358265"/>
          </a:xfrm>
          <a:prstGeom prst="roundRect">
            <a:avLst>
              <a:gd name="adj" fmla="val 4208"/>
            </a:avLst>
          </a:prstGeom>
          <a:solidFill>
            <a:srgbClr val="5075AE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3200400" y="3620452"/>
            <a:ext cx="5791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1425" dirty="0"/>
          </a:p>
        </p:txBody>
      </p:sp>
      <p:sp>
        <p:nvSpPr>
          <p:cNvPr id="11" name="Text 9"/>
          <p:cNvSpPr txBox="1"/>
          <p:nvPr/>
        </p:nvSpPr>
        <p:spPr>
          <a:xfrm>
            <a:off x="3200400" y="3925252"/>
            <a:ext cx="579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中间支撑：机制、资源与责任分工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4095750" y="4699635"/>
            <a:ext cx="4000500" cy="1358265"/>
          </a:xfrm>
          <a:prstGeom prst="roundRect">
            <a:avLst>
              <a:gd name="adj" fmla="val 4208"/>
            </a:avLst>
          </a:prstGeom>
          <a:solidFill>
            <a:srgbClr val="88A1CA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343400" y="5093017"/>
            <a:ext cx="350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1425" dirty="0"/>
          </a:p>
        </p:txBody>
      </p:sp>
      <p:sp>
        <p:nvSpPr>
          <p:cNvPr id="14" name="Text 12"/>
          <p:cNvSpPr txBox="1"/>
          <p:nvPr/>
        </p:nvSpPr>
        <p:spPr>
          <a:xfrm>
            <a:off x="4343400" y="5397817"/>
            <a:ext cx="3505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落地执行：标准动作与节奏控制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7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9" name="Shape 3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0" name="Text 3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1" name="Text 3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42" name="Text 4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组合布局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771650" y="5829300"/>
            <a:ext cx="8362950" cy="190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7" name="Shape 5"/>
          <p:cNvSpPr/>
          <p:nvPr/>
        </p:nvSpPr>
        <p:spPr>
          <a:xfrm>
            <a:off x="1771650" y="2286000"/>
            <a:ext cx="19050" cy="35433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Shape 6"/>
          <p:cNvSpPr/>
          <p:nvPr/>
        </p:nvSpPr>
        <p:spPr>
          <a:xfrm>
            <a:off x="1771650" y="4057650"/>
            <a:ext cx="8362950" cy="9525"/>
          </a:xfrm>
          <a:prstGeom prst="rect">
            <a:avLst/>
          </a:prstGeom>
          <a:solidFill>
            <a:srgbClr val="DBE3F1"/>
          </a:solidFill>
          <a:ln/>
        </p:spPr>
      </p:sp>
      <p:sp>
        <p:nvSpPr>
          <p:cNvPr id="9" name="Shape 7"/>
          <p:cNvSpPr/>
          <p:nvPr/>
        </p:nvSpPr>
        <p:spPr>
          <a:xfrm>
            <a:off x="5953125" y="2286000"/>
            <a:ext cx="9525" cy="3543300"/>
          </a:xfrm>
          <a:prstGeom prst="rect">
            <a:avLst/>
          </a:prstGeom>
          <a:solidFill>
            <a:srgbClr val="DBE3F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771650" y="20383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↑ 收益</a:t>
            </a:r>
            <a:endParaRPr lang="en-US" sz="975" dirty="0"/>
          </a:p>
        </p:txBody>
      </p:sp>
      <p:sp>
        <p:nvSpPr>
          <p:cNvPr id="11" name="Text 9"/>
          <p:cNvSpPr txBox="1"/>
          <p:nvPr/>
        </p:nvSpPr>
        <p:spPr>
          <a:xfrm>
            <a:off x="7277100" y="59245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投入 →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665601" y="2759583"/>
            <a:ext cx="895350" cy="895350"/>
          </a:xfrm>
          <a:prstGeom prst="ellipse">
            <a:avLst/>
          </a:prstGeom>
          <a:solidFill>
            <a:srgbClr val="256BD9">
              <a:alpha val="20000"/>
            </a:srgbClr>
          </a:solidFill>
          <a:ln w="15240">
            <a:solidFill>
              <a:srgbClr val="256BD9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665601" y="3112008"/>
            <a:ext cx="8953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4618101" y="3112008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6929247" y="3057906"/>
            <a:ext cx="723900" cy="723900"/>
          </a:xfrm>
          <a:prstGeom prst="ellipse">
            <a:avLst/>
          </a:prstGeom>
          <a:solidFill>
            <a:srgbClr val="256BD9">
              <a:alpha val="20000"/>
            </a:srgbClr>
          </a:solidFill>
          <a:ln w="15240">
            <a:solidFill>
              <a:srgbClr val="256BD9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929247" y="3324606"/>
            <a:ext cx="723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7710297" y="3324606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4922139" y="4333494"/>
            <a:ext cx="723900" cy="723900"/>
          </a:xfrm>
          <a:prstGeom prst="ellipse">
            <a:avLst/>
          </a:prstGeom>
          <a:solidFill>
            <a:srgbClr val="194993">
              <a:alpha val="20000"/>
            </a:srgbClr>
          </a:solidFill>
          <a:ln w="15240">
            <a:solidFill>
              <a:srgbClr val="19499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922139" y="4600194"/>
            <a:ext cx="723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5703189" y="4600194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7928610" y="2390394"/>
            <a:ext cx="1066800" cy="1066800"/>
          </a:xfrm>
          <a:prstGeom prst="ellipse">
            <a:avLst/>
          </a:prstGeom>
          <a:solidFill>
            <a:srgbClr val="256BD9">
              <a:alpha val="20000"/>
            </a:srgbClr>
          </a:solidFill>
          <a:ln w="15240">
            <a:solidFill>
              <a:srgbClr val="256BD9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928610" y="2828544"/>
            <a:ext cx="1066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061710" y="2828544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风险与应对</a:t>
            </a:r>
            <a:endParaRPr lang="en-US" sz="975" dirty="0"/>
          </a:p>
        </p:txBody>
      </p:sp>
      <p:sp>
        <p:nvSpPr>
          <p:cNvPr id="24" name="Text 22"/>
          <p:cNvSpPr txBox="1"/>
          <p:nvPr/>
        </p:nvSpPr>
        <p:spPr>
          <a:xfrm>
            <a:off x="1771650" y="5924550"/>
            <a:ext cx="3810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气泡大小代表规模，位置代表两维评分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9" name="Shape 4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0" name="Text 4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1" name="Text 4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52" name="Text 5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各业务线收入贡献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6F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「住宅销售」最高（42），「金融服务」最低（14），差 28。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25.0，可按高低落差定优先级。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6F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「住宅销售」占比最高，约 42%，是本页结构里的主要构成。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58%，可按占比高低分优先级投入。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7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6F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从「住宅销售」到「金融服务」，指标下降 28。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峰值在「住宅销售」（42），谷值在「金融服务」（14）。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风险与应对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56BD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以上为季度经营分析汇报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2026-10-17T13:16:55Z</dcterms:created>
  <dcterms:modified xsi:type="dcterms:W3CDTF">2026-10-17T13:16:55Z</dcterms:modified>
</cp:coreProperties>
</file>