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charts/chart88.xml" ContentType="application/vnd.openxmlformats-officedocument.drawingml.chart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charts/chart89.xml" ContentType="application/vnd.openxmlformats-officedocument.drawingml.chart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charts/chart90.xml" ContentType="application/vnd.openxmlformats-officedocument.drawingml.chart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notesMasterIdLst>
    <p:notesMasterId r:id="rId2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/Relationships>
</file>

<file path=ppt/charts/_rels/chart88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88.xlsx"/></Relationships>
</file>

<file path=ppt/charts/_rels/chart89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89.xlsx"/></Relationships>
</file>

<file path=ppt/charts/_rels/chart90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90.xlsx"/></Relationships>
</file>

<file path=ppt/charts/chart8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影响购买决策的主要因素 · 整体表现</c:v>
                </c:pt>
              </c:strCache>
            </c:strRef>
          </c:tx>
          <c:spPr>
            <a:solidFill>
              <a:srgbClr val="225D39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75" u="none">
                    <a:solidFill>
                      <a:srgbClr val="1E4A2C"/>
                    </a:solidFill>
                    <a:latin typeface="微软雅黑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225D39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256B42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287A4C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7BAE90"/>
              </a:solidFill>
              <a:effectLst/>
            </c:spPr>
          </c:dPt>
          <c:dPt>
            <c:idx val="4"/>
            <c:invertIfNegative val="0"/>
            <c:bubble3D val="0"/>
            <c:spPr>
              <a:solidFill>
                <a:srgbClr val="B3D1BE"/>
              </a:solidFill>
              <a:effectLst/>
            </c:spPr>
          </c:dPt>
          <c:cat>
            <c:multiLvlStrRef>
              <c:f>Sheet1!$A$2:$A$6</c:f>
              <c:multiLvlStrCache>
                <c:ptCount val="5"/>
                <c:lvl>
                  <c:pt idx="0">
                    <c:v>价格</c:v>
                  </c:pt>
                  <c:pt idx="1">
                    <c:v>品质</c:v>
                  </c:pt>
                  <c:pt idx="2">
                    <c:v>口碑</c:v>
                  </c:pt>
                  <c:pt idx="3">
                    <c:v>外观</c:v>
                  </c:pt>
                  <c:pt idx="4">
                    <c:v>服务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68</c:v>
                </c:pt>
                <c:pt idx="1">
                  <c:v>61</c:v>
                </c:pt>
                <c:pt idx="2">
                  <c:v>47</c:v>
                </c:pt>
                <c:pt idx="3">
                  <c:v>39</c:v>
                </c:pt>
                <c:pt idx="4">
                  <c:v>33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75" u="none">
                  <a:solidFill>
                    <a:srgbClr val="1E4A2C"/>
                  </a:solidFill>
                  <a:latin typeface="微软雅黑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535353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in val="0"/>
        </c:scaling>
        <c:delete val="0"/>
        <c:axPos val="b"/>
        <c:majorGridlines>
          <c:spPr>
            <a:ln w="12700" cap="flat">
              <a:solidFill>
                <a:srgbClr val="E0E0E0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43694F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EEF6EF"/>
        </a:solidFill>
        <a:ln w="12700" cap="flat">
          <a:solidFill>
            <a:srgbClr val="EEF6EF"/>
          </a:solidFill>
        </a:ln>
        <a:effectLst/>
      </c:spPr>
    </c:plotArea>
    <c:plotVisOnly val="1"/>
    <c:dispBlanksAs val="span"/>
  </c:chart>
  <c:spPr>
    <a:solidFill>
      <a:srgbClr val="EEF6EF"/>
    </a:solidFill>
    <a:ln>
      <a:noFill/>
    </a:ln>
    <a:effectLst/>
  </c:spPr>
  <c:externalData r:id="rId1">
    <c:autoUpdate val="0"/>
  </c:externalData>
</c:chartSpace>
</file>

<file path=ppt/charts/chart8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225D39"/>
              </a:solidFill>
              <a:effectLst/>
            </c:spPr>
          </c:dPt>
          <c:dPt>
            <c:idx val="1"/>
            <c:bubble3D val="0"/>
            <c:spPr>
              <a:solidFill>
                <a:srgbClr val="256B42"/>
              </a:solidFill>
              <a:effectLst/>
            </c:spPr>
          </c:dPt>
          <c:dPt>
            <c:idx val="2"/>
            <c:bubble3D val="0"/>
            <c:spPr>
              <a:solidFill>
                <a:srgbClr val="287A4C"/>
              </a:solidFill>
              <a:effectLst/>
            </c:spPr>
          </c:dPt>
          <c:dPt>
            <c:idx val="3"/>
            <c:bubble3D val="0"/>
            <c:spPr>
              <a:solidFill>
                <a:srgbClr val="7BAE90"/>
              </a:solidFill>
              <a:effectLst/>
            </c:spPr>
          </c:dPt>
          <c:dPt>
            <c:idx val="4"/>
            <c:bubble3D val="0"/>
            <c:spPr>
              <a:solidFill>
                <a:srgbClr val="B3D1BE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6EF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6EF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6EF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6EF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4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6EF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Sheet1!$A$2:$A$6</c:f>
              <c:strCache>
                <c:ptCount val="5"/>
                <c:pt idx="0">
                  <c:v>价格</c:v>
                </c:pt>
                <c:pt idx="1">
                  <c:v>品质</c:v>
                </c:pt>
                <c:pt idx="2">
                  <c:v>口碑</c:v>
                </c:pt>
                <c:pt idx="3">
                  <c:v>外观</c:v>
                </c:pt>
                <c:pt idx="4">
                  <c:v>服务</c:v>
                </c:pt>
              </c:strCache>
            </c:strRef>
          </c:cat>
          <c:val>
            <c:numRef>
              <c:f>Sheet1!$B$2:$B$6</c:f>
              <c:numCache>
                <c:ptCount val="5"/>
                <c:pt idx="0">
                  <c:v>68</c:v>
                </c:pt>
                <c:pt idx="1">
                  <c:v>61</c:v>
                </c:pt>
                <c:pt idx="2">
                  <c:v>47</c:v>
                </c:pt>
                <c:pt idx="3">
                  <c:v>39</c:v>
                </c:pt>
                <c:pt idx="4">
                  <c:v>33</c:v>
                </c:pt>
              </c:numCache>
            </c:numRef>
          </c:val>
        </c:ser>
        <c:firstSliceAng val="0"/>
        <c:holeSize val="50"/>
      </c:doughnutChart>
      <c:spPr>
        <a:solidFill>
          <a:srgbClr val="EEF6EF"/>
        </a:solidFill>
        <a:ln w="12700" cap="flat">
          <a:solidFill>
            <a:srgbClr val="EEF6EF"/>
          </a:solidFill>
        </a:ln>
        <a:effectLst/>
      </c:spPr>
    </c:plotArea>
    <c:legend>
      <c:legendPos val="r"/>
      <c:overlay val="0"/>
      <c:txPr>
        <a:bodyPr/>
        <a:lstStyle/>
        <a:p>
          <a:pPr>
            <a:defRPr sz="825">
              <a:solidFill>
                <a:srgbClr val="1E4A2C"/>
              </a:solidFill>
              <a:latin typeface="微软雅黑"/>
              <a:cs typeface="微软雅黑"/>
            </a:defRPr>
          </a:pPr>
          <a:endParaRPr lang="en-US"/>
        </a:p>
      </c:txPr>
    </c:legend>
    <c:plotVisOnly val="1"/>
    <c:dispBlanksAs val="span"/>
  </c:chart>
  <c:spPr>
    <a:solidFill>
      <a:srgbClr val="EEF6EF"/>
    </a:solidFill>
    <a:ln>
      <a:noFill/>
    </a:ln>
    <a:effectLst/>
  </c:spPr>
  <c:externalData r:id="rId1">
    <c:autoUpdate val="0"/>
  </c:externalData>
</c:chartSpace>
</file>

<file path=ppt/charts/chart9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趋势</c:v>
                </c:pt>
              </c:strCache>
            </c:strRef>
          </c:tx>
          <c:spPr>
            <a:solidFill>
              <a:srgbClr val="225D39"/>
            </a:solidFill>
            <a:ln w="25400" cap="flat">
              <a:solidFill>
                <a:srgbClr val="225D39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1E4A2C"/>
                    </a:solidFill>
                    <a:latin typeface="微软雅黑"/>
                  </a:defRPr>
                </a:pPr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8"/>
            <c:spPr>
              <a:solidFill>
                <a:srgbClr val="225D39"/>
              </a:solidFill>
              <a:ln w="9525" cap="flat">
                <a:solidFill>
                  <a:srgbClr val="225D39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Sheet1!$A$2:$A$6</c:f>
              <c:multiLvlStrCache>
                <c:ptCount val="5"/>
                <c:lvl>
                  <c:pt idx="0">
                    <c:v>价格</c:v>
                  </c:pt>
                  <c:pt idx="1">
                    <c:v>品质</c:v>
                  </c:pt>
                  <c:pt idx="2">
                    <c:v>口碑</c:v>
                  </c:pt>
                  <c:pt idx="3">
                    <c:v>外观</c:v>
                  </c:pt>
                  <c:pt idx="4">
                    <c:v>服务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68</c:v>
                </c:pt>
                <c:pt idx="1">
                  <c:v>61</c:v>
                </c:pt>
                <c:pt idx="2">
                  <c:v>47</c:v>
                </c:pt>
                <c:pt idx="3">
                  <c:v>39</c:v>
                </c:pt>
                <c:pt idx="4">
                  <c:v>33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1E4A2C"/>
                  </a:solidFill>
                  <a:latin typeface="微软雅黑"/>
                </a:defRPr>
              </a:pPr>
            </a:p>
          </c:txPr>
          <c:dLblPos val="t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535353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E0E0E0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43694F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EEF6EF"/>
        </a:solidFill>
        <a:ln w="12700" cap="flat">
          <a:solidFill>
            <a:srgbClr val="EEF6EF"/>
          </a:solidFill>
        </a:ln>
        <a:effectLst/>
      </c:spPr>
    </c:plotArea>
    <c:plotVisOnly val="1"/>
    <c:dispBlanksAs val="span"/>
  </c:chart>
  <c:spPr>
    <a:solidFill>
      <a:srgbClr val="EEF6EF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svg"/><Relationship Id="rId3" Type="http://schemas.openxmlformats.org/officeDocument/2006/relationships/image" Target="../media/image-6-3.png"/><Relationship Id="rId4" Type="http://schemas.openxmlformats.org/officeDocument/2006/relationships/image" Target="../media/image-6-4.svg"/><Relationship Id="rId5" Type="http://schemas.openxmlformats.org/officeDocument/2006/relationships/image" Target="../media/image-6-5.png"/><Relationship Id="rId6" Type="http://schemas.openxmlformats.org/officeDocument/2006/relationships/image" Target="../media/image-6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svg"/><Relationship Id="rId3" Type="http://schemas.openxmlformats.org/officeDocument/2006/relationships/image" Target="../media/image-8-3.png"/><Relationship Id="rId4" Type="http://schemas.openxmlformats.org/officeDocument/2006/relationships/image" Target="../media/image-8-4.svg"/><Relationship Id="rId5" Type="http://schemas.openxmlformats.org/officeDocument/2006/relationships/image" Target="../media/image-8-5.png"/><Relationship Id="rId6" Type="http://schemas.openxmlformats.org/officeDocument/2006/relationships/image" Target="../media/image-8-6.svg"/><Relationship Id="rId7" Type="http://schemas.openxmlformats.org/officeDocument/2006/relationships/image" Target="../media/image-8-7.png"/><Relationship Id="rId8" Type="http://schemas.openxmlformats.org/officeDocument/2006/relationships/image" Target="../media/image-8-8.svg"/><Relationship Id="rId9" Type="http://schemas.openxmlformats.org/officeDocument/2006/relationships/image" Target="../media/image-8-9.png"/><Relationship Id="rId10" Type="http://schemas.openxmlformats.org/officeDocument/2006/relationships/image" Target="../media/image-8-10.svg"/><Relationship Id="rId11" Type="http://schemas.openxmlformats.org/officeDocument/2006/relationships/image" Target="../media/image-8-11.png"/><Relationship Id="rId12" Type="http://schemas.openxmlformats.org/officeDocument/2006/relationships/image" Target="../media/image-8-12.sv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svg"/><Relationship Id="rId3" Type="http://schemas.openxmlformats.org/officeDocument/2006/relationships/image" Target="../media/image-9-3.png"/><Relationship Id="rId4" Type="http://schemas.openxmlformats.org/officeDocument/2006/relationships/image" Target="../media/image-9-4.svg"/><Relationship Id="rId5" Type="http://schemas.openxmlformats.org/officeDocument/2006/relationships/image" Target="../media/image-9-5.png"/><Relationship Id="rId6" Type="http://schemas.openxmlformats.org/officeDocument/2006/relationships/image" Target="../media/image-9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svg"/><Relationship Id="rId3" Type="http://schemas.openxmlformats.org/officeDocument/2006/relationships/image" Target="../media/image-10-3.png"/><Relationship Id="rId4" Type="http://schemas.openxmlformats.org/officeDocument/2006/relationships/image" Target="../media/image-10-4.svg"/><Relationship Id="rId5" Type="http://schemas.openxmlformats.org/officeDocument/2006/relationships/image" Target="../media/image-10-5.png"/><Relationship Id="rId6" Type="http://schemas.openxmlformats.org/officeDocument/2006/relationships/image" Target="../media/image-10-6.svg"/><Relationship Id="rId7" Type="http://schemas.openxmlformats.org/officeDocument/2006/relationships/image" Target="../media/image-10-7.png"/><Relationship Id="rId8" Type="http://schemas.openxmlformats.org/officeDocument/2006/relationships/image" Target="../media/image-10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svg"/><Relationship Id="rId3" Type="http://schemas.openxmlformats.org/officeDocument/2006/relationships/image" Target="../media/image-11-3.png"/><Relationship Id="rId4" Type="http://schemas.openxmlformats.org/officeDocument/2006/relationships/image" Target="../media/image-11-4.svg"/><Relationship Id="rId5" Type="http://schemas.openxmlformats.org/officeDocument/2006/relationships/image" Target="../media/image-11-5.png"/><Relationship Id="rId6" Type="http://schemas.openxmlformats.org/officeDocument/2006/relationships/image" Target="../media/image-11-6.svg"/><Relationship Id="rId7" Type="http://schemas.openxmlformats.org/officeDocument/2006/relationships/image" Target="../media/image-11-7.png"/><Relationship Id="rId8" Type="http://schemas.openxmlformats.org/officeDocument/2006/relationships/image" Target="../media/image-11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88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89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90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43D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FFFFFF">
              <a:alpha val="6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FFFFFF">
              <a:alpha val="5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9EC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调研报告 · 行业扫描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6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市场调研报告</a:t>
            </a:r>
            <a:endParaRPr lang="en-US" sz="69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408682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从样本到结论，讲清市场现在的样子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9EC3AE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2026年10月17日 · 974工具箱</a:t>
            </a:r>
            <a:endParaRPr lang="en-US" sz="1275" dirty="0"/>
          </a:p>
        </p:txBody>
      </p:sp>
      <p:sp>
        <p:nvSpPr>
          <p:cNvPr id="9" name="Shape 7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BCCB8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13" name="Shape 11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15" name="Shape 13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16" name="Shape 14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17" name="Shape 15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18" name="Shape 16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19" name="Shape 17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0" name="Shape 18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1" name="Shape 19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4" name="Text 2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66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6600" dirty="0"/>
          </a:p>
        </p:txBody>
      </p:sp>
      <p:sp>
        <p:nvSpPr>
          <p:cNvPr id="5" name="Text 3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调研设计</a:t>
            </a:r>
            <a:endParaRPr lang="en-US" sz="2025" dirty="0"/>
          </a:p>
        </p:txBody>
      </p:sp>
      <p:sp>
        <p:nvSpPr>
          <p:cNvPr id="7" name="Shape 5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市场概况</a:t>
            </a:r>
            <a:endParaRPr lang="en-US" sz="2025" dirty="0"/>
          </a:p>
        </p:txBody>
      </p:sp>
      <p:sp>
        <p:nvSpPr>
          <p:cNvPr id="10" name="Shape 8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用户洞察</a:t>
            </a:r>
            <a:endParaRPr lang="en-US" sz="2025" dirty="0"/>
          </a:p>
        </p:txBody>
      </p:sp>
      <p:sp>
        <p:nvSpPr>
          <p:cNvPr id="13" name="Shape 11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报告的三个层次</a:t>
            </a:r>
            <a:endParaRPr lang="en-US" sz="2025" dirty="0"/>
          </a:p>
        </p:txBody>
      </p:sp>
      <p:sp>
        <p:nvSpPr>
          <p:cNvPr id="16" name="Shape 14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要点一览</a:t>
            </a:r>
            <a:endParaRPr lang="en-US" sz="2025" dirty="0"/>
          </a:p>
        </p:txBody>
      </p:sp>
      <p:sp>
        <p:nvSpPr>
          <p:cNvPr id="19" name="Shape 17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调研六步</a:t>
            </a:r>
            <a:endParaRPr lang="en-US" sz="2025" dirty="0"/>
          </a:p>
        </p:txBody>
      </p:sp>
      <p:sp>
        <p:nvSpPr>
          <p:cNvPr id="22" name="Shape 2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4" name="Text 2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市场调研报告</a:t>
            </a:r>
            <a:endParaRPr lang="en-US" sz="1050" dirty="0"/>
          </a:p>
        </p:txBody>
      </p:sp>
      <p:sp>
        <p:nvSpPr>
          <p:cNvPr id="25" name="Text 2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18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BCCB8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46" name="Shape 4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47" name="Text 4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8" name="Text 4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市场调研报告</a:t>
            </a:r>
            <a:endParaRPr lang="en-US" sz="1050" dirty="0"/>
          </a:p>
        </p:txBody>
      </p:sp>
      <p:sp>
        <p:nvSpPr>
          <p:cNvPr id="49" name="Text 4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18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2037874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2314099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调研设计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914400" y="3049429"/>
            <a:ext cx="838200" cy="476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0953750" y="1980724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6" name="Shape 4"/>
          <p:cNvSpPr/>
          <p:nvPr/>
        </p:nvSpPr>
        <p:spPr>
          <a:xfrm>
            <a:off x="11277600" y="1980724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3439954"/>
            <a:ext cx="438150" cy="438150"/>
          </a:xfrm>
          <a:prstGeom prst="ellipse">
            <a:avLst/>
          </a:prstGeom>
          <a:solidFill>
            <a:srgbClr val="287A4C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3549491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562100" y="3478054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调研设计</a:t>
            </a:r>
            <a:endParaRPr lang="en-US" sz="1725" dirty="0"/>
          </a:p>
        </p:txBody>
      </p:sp>
      <p:sp>
        <p:nvSpPr>
          <p:cNvPr id="10" name="Text 7"/>
          <p:cNvSpPr txBox="1"/>
          <p:nvPr/>
        </p:nvSpPr>
        <p:spPr>
          <a:xfrm>
            <a:off x="1562100" y="3817144"/>
            <a:ext cx="97155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样本怎么选、问卷怎么设、口径怎么定，先把方法讲清楚，结论才站得住。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3" name="Text 1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市场调研报告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18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BCCB8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35" name="Shape 3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6" name="Text 3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7" name="Text 3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市场调研报告</a:t>
            </a:r>
            <a:endParaRPr lang="en-US" sz="1050" dirty="0"/>
          </a:p>
        </p:txBody>
      </p:sp>
      <p:sp>
        <p:nvSpPr>
          <p:cNvPr id="38" name="Text 3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18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2037874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2314099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市场概况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914400" y="3049429"/>
            <a:ext cx="838200" cy="476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0953750" y="1980724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6" name="Shape 4"/>
          <p:cNvSpPr/>
          <p:nvPr/>
        </p:nvSpPr>
        <p:spPr>
          <a:xfrm>
            <a:off x="11277600" y="1980724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3439954"/>
            <a:ext cx="438150" cy="438150"/>
          </a:xfrm>
          <a:prstGeom prst="ellipse">
            <a:avLst/>
          </a:prstGeom>
          <a:solidFill>
            <a:srgbClr val="287A4C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3549491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562100" y="3478054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市场概况</a:t>
            </a:r>
            <a:endParaRPr lang="en-US" sz="1725" dirty="0"/>
          </a:p>
        </p:txBody>
      </p:sp>
      <p:sp>
        <p:nvSpPr>
          <p:cNvPr id="10" name="Text 7"/>
          <p:cNvSpPr txBox="1"/>
          <p:nvPr/>
        </p:nvSpPr>
        <p:spPr>
          <a:xfrm>
            <a:off x="1562100" y="3817144"/>
            <a:ext cx="97155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规模、增速与竞争格局的整体判断，先给读者一个坐标系，再看细节。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3" name="Text 1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市场调研报告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18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BCCB8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35" name="Shape 3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6" name="Text 3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7" name="Text 3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市场调研报告</a:t>
            </a:r>
            <a:endParaRPr lang="en-US" sz="1050" dirty="0"/>
          </a:p>
        </p:txBody>
      </p:sp>
      <p:sp>
        <p:nvSpPr>
          <p:cNvPr id="38" name="Text 3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18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2037874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2314099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用户洞察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914400" y="3049429"/>
            <a:ext cx="838200" cy="476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0953750" y="1980724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6" name="Shape 4"/>
          <p:cNvSpPr/>
          <p:nvPr/>
        </p:nvSpPr>
        <p:spPr>
          <a:xfrm>
            <a:off x="11277600" y="1980724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3439954"/>
            <a:ext cx="438150" cy="438150"/>
          </a:xfrm>
          <a:prstGeom prst="ellipse">
            <a:avLst/>
          </a:prstGeom>
          <a:solidFill>
            <a:srgbClr val="287A4C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3549491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562100" y="3478054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用户洞察</a:t>
            </a:r>
            <a:endParaRPr lang="en-US" sz="1725" dirty="0"/>
          </a:p>
        </p:txBody>
      </p:sp>
      <p:sp>
        <p:nvSpPr>
          <p:cNvPr id="10" name="Text 7"/>
          <p:cNvSpPr txBox="1"/>
          <p:nvPr/>
        </p:nvSpPr>
        <p:spPr>
          <a:xfrm>
            <a:off x="1562100" y="3817144"/>
            <a:ext cx="97155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需求、痛点与决策因素分层画像。把「用户」拆成几类人，比笼统说用户更接近事实。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3" name="Text 1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市场调研报告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18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BCCB8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35" name="Shape 3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6" name="Text 3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7" name="Text 3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市场调研报告</a:t>
            </a:r>
            <a:endParaRPr lang="en-US" sz="1050" dirty="0"/>
          </a:p>
        </p:txBody>
      </p:sp>
      <p:sp>
        <p:nvSpPr>
          <p:cNvPr id="38" name="Text 3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18</a:t>
            </a:r>
            <a:endParaRPr lang="en-US" sz="10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86106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13728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报告的三个层次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803910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803910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196465"/>
            <a:ext cx="438150" cy="438150"/>
          </a:xfrm>
          <a:prstGeom prst="ellipse">
            <a:avLst/>
          </a:prstGeom>
          <a:solidFill>
            <a:srgbClr val="287A4C">
              <a:alpha val="14000"/>
            </a:srgbClr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2306002"/>
            <a:ext cx="219075" cy="219075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914400" y="2748915"/>
            <a:ext cx="31686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225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125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3034665"/>
            <a:ext cx="31686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事实层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3444240"/>
            <a:ext cx="316865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20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数据与样本，支撑后面所有结论。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4368800" y="2196465"/>
            <a:ext cx="9525" cy="2857500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2" name="Shape 9"/>
          <p:cNvSpPr/>
          <p:nvPr/>
        </p:nvSpPr>
        <p:spPr>
          <a:xfrm>
            <a:off x="4654550" y="2196465"/>
            <a:ext cx="438150" cy="438150"/>
          </a:xfrm>
          <a:prstGeom prst="ellipse">
            <a:avLst/>
          </a:prstGeom>
          <a:solidFill>
            <a:srgbClr val="287A4C">
              <a:alpha val="14000"/>
            </a:srgbClr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64088" y="2306002"/>
            <a:ext cx="219075" cy="219075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4654550" y="2748915"/>
            <a:ext cx="28829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225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125" dirty="0"/>
          </a:p>
        </p:txBody>
      </p:sp>
      <p:sp>
        <p:nvSpPr>
          <p:cNvPr id="15" name="Text 11"/>
          <p:cNvSpPr txBox="1"/>
          <p:nvPr/>
        </p:nvSpPr>
        <p:spPr>
          <a:xfrm>
            <a:off x="4654550" y="3034665"/>
            <a:ext cx="28829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洞察层</a:t>
            </a:r>
            <a:endParaRPr lang="en-US" sz="1800" dirty="0"/>
          </a:p>
        </p:txBody>
      </p:sp>
      <p:sp>
        <p:nvSpPr>
          <p:cNvPr id="16" name="Text 12"/>
          <p:cNvSpPr txBox="1"/>
          <p:nvPr/>
        </p:nvSpPr>
        <p:spPr>
          <a:xfrm>
            <a:off x="4654550" y="3444240"/>
            <a:ext cx="28829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20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从数据里读出规律与动机。</a:t>
            </a:r>
            <a:endParaRPr lang="en-US" sz="1200" dirty="0"/>
          </a:p>
        </p:txBody>
      </p:sp>
      <p:sp>
        <p:nvSpPr>
          <p:cNvPr id="17" name="Shape 13"/>
          <p:cNvSpPr/>
          <p:nvPr/>
        </p:nvSpPr>
        <p:spPr>
          <a:xfrm>
            <a:off x="7823200" y="2196465"/>
            <a:ext cx="9525" cy="2857500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8" name="Shape 14"/>
          <p:cNvSpPr/>
          <p:nvPr/>
        </p:nvSpPr>
        <p:spPr>
          <a:xfrm>
            <a:off x="8108950" y="2196465"/>
            <a:ext cx="438150" cy="438150"/>
          </a:xfrm>
          <a:prstGeom prst="ellipse">
            <a:avLst/>
          </a:prstGeom>
          <a:solidFill>
            <a:srgbClr val="287A4C">
              <a:alpha val="14000"/>
            </a:srgbClr>
          </a:solidFill>
          <a:ln/>
        </p:spPr>
      </p:sp>
      <p:pic>
        <p:nvPicPr>
          <p:cNvPr id="19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218487" y="2306002"/>
            <a:ext cx="219075" cy="219075"/>
          </a:xfrm>
          <a:prstGeom prst="rect">
            <a:avLst/>
          </a:prstGeom>
        </p:spPr>
      </p:pic>
      <p:sp>
        <p:nvSpPr>
          <p:cNvPr id="20" name="Text 15"/>
          <p:cNvSpPr txBox="1"/>
          <p:nvPr/>
        </p:nvSpPr>
        <p:spPr>
          <a:xfrm>
            <a:off x="8108950" y="2748915"/>
            <a:ext cx="28829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225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125" dirty="0"/>
          </a:p>
        </p:txBody>
      </p:sp>
      <p:sp>
        <p:nvSpPr>
          <p:cNvPr id="21" name="Text 16"/>
          <p:cNvSpPr txBox="1"/>
          <p:nvPr/>
        </p:nvSpPr>
        <p:spPr>
          <a:xfrm>
            <a:off x="8108950" y="3034665"/>
            <a:ext cx="28829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建议层</a:t>
            </a:r>
            <a:endParaRPr lang="en-US" sz="1800" dirty="0"/>
          </a:p>
        </p:txBody>
      </p:sp>
      <p:sp>
        <p:nvSpPr>
          <p:cNvPr id="22" name="Text 17"/>
          <p:cNvSpPr txBox="1"/>
          <p:nvPr/>
        </p:nvSpPr>
        <p:spPr>
          <a:xfrm>
            <a:off x="8108950" y="3444240"/>
            <a:ext cx="28829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20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给出可执行的方向与优先级。</a:t>
            </a:r>
            <a:endParaRPr lang="en-US" sz="1200" dirty="0"/>
          </a:p>
        </p:txBody>
      </p:sp>
      <p:sp>
        <p:nvSpPr>
          <p:cNvPr id="23" name="Shape 1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24" name="Text 1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5" name="Text 2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市场调研报告</a:t>
            </a:r>
            <a:endParaRPr lang="en-US" sz="1050" dirty="0"/>
          </a:p>
        </p:txBody>
      </p:sp>
      <p:sp>
        <p:nvSpPr>
          <p:cNvPr id="26" name="Text 2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18</a:t>
            </a:r>
            <a:endParaRPr lang="en-US" sz="1050" dirty="0"/>
          </a:p>
        </p:txBody>
      </p:sp>
      <p:sp>
        <p:nvSpPr>
          <p:cNvPr id="27" name="Shape 22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BCCB8"/>
            </a:solidFill>
            <a:prstDash val="solid"/>
          </a:ln>
        </p:spPr>
      </p:sp>
      <p:sp>
        <p:nvSpPr>
          <p:cNvPr id="28" name="Shape 23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9" name="Shape 24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1" name="Shape 26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47" name="Shape 4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48" name="Text 4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9" name="Text 4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市场调研报告</a:t>
            </a:r>
            <a:endParaRPr lang="en-US" sz="1050" dirty="0"/>
          </a:p>
        </p:txBody>
      </p:sp>
      <p:sp>
        <p:nvSpPr>
          <p:cNvPr id="50" name="Text 4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18</a:t>
            </a:r>
            <a:endParaRPr lang="en-US" sz="10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1099185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375410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要点一览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1042035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1042035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396490"/>
            <a:ext cx="666750" cy="4381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66800" y="2472690"/>
            <a:ext cx="3619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序号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1581150" y="2396490"/>
            <a:ext cx="2381250" cy="4381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1733550" y="2472690"/>
            <a:ext cx="20764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环节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3962400" y="2396490"/>
            <a:ext cx="7315200" cy="4381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4114800" y="2472690"/>
            <a:ext cx="70104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核心要点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914400" y="2834640"/>
            <a:ext cx="10363200" cy="495300"/>
          </a:xfrm>
          <a:prstGeom prst="rect">
            <a:avLst/>
          </a:prstGeom>
          <a:solidFill>
            <a:srgbClr val="DFEAE1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66800" y="2958465"/>
            <a:ext cx="3619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1125" dirty="0"/>
          </a:p>
        </p:txBody>
      </p:sp>
      <p:sp>
        <p:nvSpPr>
          <p:cNvPr id="14" name="Text 12"/>
          <p:cNvSpPr txBox="1"/>
          <p:nvPr/>
        </p:nvSpPr>
        <p:spPr>
          <a:xfrm>
            <a:off x="1733550" y="2958465"/>
            <a:ext cx="20764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调研设计</a:t>
            </a:r>
            <a:endParaRPr lang="en-US" sz="1125" dirty="0"/>
          </a:p>
        </p:txBody>
      </p:sp>
      <p:sp>
        <p:nvSpPr>
          <p:cNvPr id="15" name="Text 13"/>
          <p:cNvSpPr txBox="1"/>
          <p:nvPr/>
        </p:nvSpPr>
        <p:spPr>
          <a:xfrm>
            <a:off x="4114800" y="2958465"/>
            <a:ext cx="70104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样本怎么选、问卷怎么设、口径怎么定，先把方法讲清楚，结论才站得住。</a:t>
            </a:r>
            <a:endParaRPr lang="en-US" sz="1125" dirty="0"/>
          </a:p>
        </p:txBody>
      </p:sp>
      <p:sp>
        <p:nvSpPr>
          <p:cNvPr id="16" name="Shape 14"/>
          <p:cNvSpPr/>
          <p:nvPr/>
        </p:nvSpPr>
        <p:spPr>
          <a:xfrm>
            <a:off x="914400" y="3320415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1066800" y="3453765"/>
            <a:ext cx="3619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endParaRPr lang="en-US" sz="1125" dirty="0"/>
          </a:p>
        </p:txBody>
      </p:sp>
      <p:sp>
        <p:nvSpPr>
          <p:cNvPr id="18" name="Text 16"/>
          <p:cNvSpPr txBox="1"/>
          <p:nvPr/>
        </p:nvSpPr>
        <p:spPr>
          <a:xfrm>
            <a:off x="1733550" y="3453765"/>
            <a:ext cx="20764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市场概况</a:t>
            </a:r>
            <a:endParaRPr lang="en-US" sz="1125" dirty="0"/>
          </a:p>
        </p:txBody>
      </p:sp>
      <p:sp>
        <p:nvSpPr>
          <p:cNvPr id="19" name="Text 17"/>
          <p:cNvSpPr txBox="1"/>
          <p:nvPr/>
        </p:nvSpPr>
        <p:spPr>
          <a:xfrm>
            <a:off x="4114800" y="3453765"/>
            <a:ext cx="70104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规模、增速与竞争格局的整体判断，先给读者一个坐标系，再看细节。</a:t>
            </a:r>
            <a:endParaRPr lang="en-US" sz="1125" dirty="0"/>
          </a:p>
        </p:txBody>
      </p:sp>
      <p:sp>
        <p:nvSpPr>
          <p:cNvPr id="20" name="Shape 18"/>
          <p:cNvSpPr/>
          <p:nvPr/>
        </p:nvSpPr>
        <p:spPr>
          <a:xfrm>
            <a:off x="914400" y="3815715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21" name="Shape 19"/>
          <p:cNvSpPr/>
          <p:nvPr/>
        </p:nvSpPr>
        <p:spPr>
          <a:xfrm>
            <a:off x="914400" y="3825240"/>
            <a:ext cx="10363200" cy="495300"/>
          </a:xfrm>
          <a:prstGeom prst="rect">
            <a:avLst/>
          </a:prstGeom>
          <a:solidFill>
            <a:srgbClr val="DFEAE1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1066800" y="3949065"/>
            <a:ext cx="3619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endParaRPr lang="en-US" sz="1125" dirty="0"/>
          </a:p>
        </p:txBody>
      </p:sp>
      <p:sp>
        <p:nvSpPr>
          <p:cNvPr id="23" name="Text 21"/>
          <p:cNvSpPr txBox="1"/>
          <p:nvPr/>
        </p:nvSpPr>
        <p:spPr>
          <a:xfrm>
            <a:off x="1733550" y="3949065"/>
            <a:ext cx="20764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用户洞察</a:t>
            </a:r>
            <a:endParaRPr lang="en-US" sz="1125" dirty="0"/>
          </a:p>
        </p:txBody>
      </p:sp>
      <p:sp>
        <p:nvSpPr>
          <p:cNvPr id="24" name="Text 22"/>
          <p:cNvSpPr txBox="1"/>
          <p:nvPr/>
        </p:nvSpPr>
        <p:spPr>
          <a:xfrm>
            <a:off x="4114800" y="3949065"/>
            <a:ext cx="70104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需求、痛点与决策因素分层画像。把「用户」拆成几类人，比笼统说用户更接近事实。</a:t>
            </a:r>
            <a:endParaRPr lang="en-US" sz="1125" dirty="0"/>
          </a:p>
        </p:txBody>
      </p:sp>
      <p:sp>
        <p:nvSpPr>
          <p:cNvPr id="25" name="Shape 23"/>
          <p:cNvSpPr/>
          <p:nvPr/>
        </p:nvSpPr>
        <p:spPr>
          <a:xfrm>
            <a:off x="914400" y="4311015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1066800" y="4444365"/>
            <a:ext cx="3619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</a:t>
            </a:r>
            <a:endParaRPr lang="en-US" sz="1125" dirty="0"/>
          </a:p>
        </p:txBody>
      </p:sp>
      <p:sp>
        <p:nvSpPr>
          <p:cNvPr id="27" name="Text 25"/>
          <p:cNvSpPr txBox="1"/>
          <p:nvPr/>
        </p:nvSpPr>
        <p:spPr>
          <a:xfrm>
            <a:off x="1733550" y="4444365"/>
            <a:ext cx="20764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机会与建议</a:t>
            </a:r>
            <a:endParaRPr lang="en-US" sz="1125" dirty="0"/>
          </a:p>
        </p:txBody>
      </p:sp>
      <p:sp>
        <p:nvSpPr>
          <p:cNvPr id="28" name="Text 26"/>
          <p:cNvSpPr txBox="1"/>
          <p:nvPr/>
        </p:nvSpPr>
        <p:spPr>
          <a:xfrm>
            <a:off x="4114800" y="4444365"/>
            <a:ext cx="70104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从数据里找出可切入的方向，也如实说清数据不支持什么。</a:t>
            </a:r>
            <a:endParaRPr lang="en-US" sz="1125" dirty="0"/>
          </a:p>
        </p:txBody>
      </p:sp>
      <p:sp>
        <p:nvSpPr>
          <p:cNvPr id="29" name="Shape 27"/>
          <p:cNvSpPr/>
          <p:nvPr/>
        </p:nvSpPr>
        <p:spPr>
          <a:xfrm>
            <a:off x="914400" y="4806315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0" name="Shape 2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1" name="Text 2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2" name="Text 3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市场调研报告</a:t>
            </a:r>
            <a:endParaRPr lang="en-US" sz="1050" dirty="0"/>
          </a:p>
        </p:txBody>
      </p:sp>
      <p:sp>
        <p:nvSpPr>
          <p:cNvPr id="33" name="Text 3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18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BCCB8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7" name="Shape 45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8" name="Shape 46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9" name="Shape 47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50" name="Shape 48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51" name="Shape 49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52" name="Shape 50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53" name="Shape 51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54" name="Shape 5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55" name="Text 5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6" name="Text 5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市场调研报告</a:t>
            </a:r>
            <a:endParaRPr lang="en-US" sz="1050" dirty="0"/>
          </a:p>
        </p:txBody>
      </p:sp>
      <p:sp>
        <p:nvSpPr>
          <p:cNvPr id="57" name="Text 5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18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调研六步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AE1"/>
          </a:solidFill>
          <a:ln/>
        </p:spPr>
      </p:sp>
      <p:sp>
        <p:nvSpPr>
          <p:cNvPr id="7" name="Shape 5"/>
          <p:cNvSpPr/>
          <p:nvPr/>
        </p:nvSpPr>
        <p:spPr>
          <a:xfrm>
            <a:off x="1162050" y="2055495"/>
            <a:ext cx="419100" cy="419100"/>
          </a:xfrm>
          <a:prstGeom prst="ellipse">
            <a:avLst/>
          </a:prstGeom>
          <a:solidFill>
            <a:srgbClr val="287A4C">
              <a:alpha val="15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66825" y="2160270"/>
            <a:ext cx="209550" cy="2095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1620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定问题</a:t>
            </a:r>
            <a:endParaRPr lang="en-US" sz="1425" dirty="0"/>
          </a:p>
        </p:txBody>
      </p:sp>
      <p:sp>
        <p:nvSpPr>
          <p:cNvPr id="10" name="Text 7"/>
          <p:cNvSpPr txBox="1"/>
          <p:nvPr/>
        </p:nvSpPr>
        <p:spPr>
          <a:xfrm>
            <a:off x="11620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先明确要回答什么。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44450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AE1"/>
          </a:solidFill>
          <a:ln/>
        </p:spPr>
      </p:sp>
      <p:sp>
        <p:nvSpPr>
          <p:cNvPr id="12" name="Shape 9"/>
          <p:cNvSpPr/>
          <p:nvPr/>
        </p:nvSpPr>
        <p:spPr>
          <a:xfrm>
            <a:off x="4692650" y="2055495"/>
            <a:ext cx="419100" cy="419100"/>
          </a:xfrm>
          <a:prstGeom prst="ellipse">
            <a:avLst/>
          </a:prstGeom>
          <a:solidFill>
            <a:srgbClr val="287A4C">
              <a:alpha val="15000"/>
            </a:srgbClr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97425" y="2160270"/>
            <a:ext cx="209550" cy="209550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46926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设问卷</a:t>
            </a:r>
            <a:endParaRPr lang="en-US" sz="1425" dirty="0"/>
          </a:p>
        </p:txBody>
      </p:sp>
      <p:sp>
        <p:nvSpPr>
          <p:cNvPr id="15" name="Text 11"/>
          <p:cNvSpPr txBox="1"/>
          <p:nvPr/>
        </p:nvSpPr>
        <p:spPr>
          <a:xfrm>
            <a:off x="46926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题目围绕问题设计。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79756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AE1"/>
          </a:solidFill>
          <a:ln/>
        </p:spPr>
      </p:sp>
      <p:sp>
        <p:nvSpPr>
          <p:cNvPr id="17" name="Shape 13"/>
          <p:cNvSpPr/>
          <p:nvPr/>
        </p:nvSpPr>
        <p:spPr>
          <a:xfrm>
            <a:off x="8223250" y="2055495"/>
            <a:ext cx="419100" cy="419100"/>
          </a:xfrm>
          <a:prstGeom prst="ellipse">
            <a:avLst/>
          </a:prstGeom>
          <a:solidFill>
            <a:srgbClr val="287A4C">
              <a:alpha val="15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28025" y="2160270"/>
            <a:ext cx="209550" cy="209550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82232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做抽样</a:t>
            </a:r>
            <a:endParaRPr lang="en-US" sz="1425" dirty="0"/>
          </a:p>
        </p:txBody>
      </p:sp>
      <p:sp>
        <p:nvSpPr>
          <p:cNvPr id="20" name="Text 15"/>
          <p:cNvSpPr txBox="1"/>
          <p:nvPr/>
        </p:nvSpPr>
        <p:spPr>
          <a:xfrm>
            <a:off x="82232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样本要能代表目标人群。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AE1"/>
          </a:solidFill>
          <a:ln/>
        </p:spPr>
      </p:sp>
      <p:sp>
        <p:nvSpPr>
          <p:cNvPr id="22" name="Shape 17"/>
          <p:cNvSpPr/>
          <p:nvPr/>
        </p:nvSpPr>
        <p:spPr>
          <a:xfrm>
            <a:off x="1162050" y="4399597"/>
            <a:ext cx="419100" cy="419100"/>
          </a:xfrm>
          <a:prstGeom prst="ellipse">
            <a:avLst/>
          </a:prstGeom>
          <a:solidFill>
            <a:srgbClr val="287A4C">
              <a:alpha val="15000"/>
            </a:srgbClr>
          </a:solidFill>
          <a:ln/>
        </p:spPr>
      </p:sp>
      <p:pic>
        <p:nvPicPr>
          <p:cNvPr id="23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66825" y="4504373"/>
            <a:ext cx="209550" cy="209550"/>
          </a:xfrm>
          <a:prstGeom prst="rect">
            <a:avLst/>
          </a:prstGeom>
        </p:spPr>
      </p:pic>
      <p:sp>
        <p:nvSpPr>
          <p:cNvPr id="24" name="Text 18"/>
          <p:cNvSpPr txBox="1"/>
          <p:nvPr/>
        </p:nvSpPr>
        <p:spPr>
          <a:xfrm>
            <a:off x="11620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清数据</a:t>
            </a:r>
            <a:endParaRPr lang="en-US" sz="1425" dirty="0"/>
          </a:p>
        </p:txBody>
      </p:sp>
      <p:sp>
        <p:nvSpPr>
          <p:cNvPr id="25" name="Text 19"/>
          <p:cNvSpPr txBox="1"/>
          <p:nvPr/>
        </p:nvSpPr>
        <p:spPr>
          <a:xfrm>
            <a:off x="11620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清洗无效样本再分析。</a:t>
            </a:r>
            <a:endParaRPr lang="en-US" sz="1050" dirty="0"/>
          </a:p>
        </p:txBody>
      </p:sp>
      <p:sp>
        <p:nvSpPr>
          <p:cNvPr id="26" name="Shape 20"/>
          <p:cNvSpPr/>
          <p:nvPr/>
        </p:nvSpPr>
        <p:spPr>
          <a:xfrm>
            <a:off x="44450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AE1"/>
          </a:solidFill>
          <a:ln/>
        </p:spPr>
      </p:sp>
      <p:sp>
        <p:nvSpPr>
          <p:cNvPr id="27" name="Shape 21"/>
          <p:cNvSpPr/>
          <p:nvPr/>
        </p:nvSpPr>
        <p:spPr>
          <a:xfrm>
            <a:off x="4692650" y="4399597"/>
            <a:ext cx="419100" cy="419100"/>
          </a:xfrm>
          <a:prstGeom prst="ellipse">
            <a:avLst/>
          </a:prstGeom>
          <a:solidFill>
            <a:srgbClr val="287A4C">
              <a:alpha val="15000"/>
            </a:srgbClr>
          </a:solidFill>
          <a:ln/>
        </p:spPr>
      </p:sp>
      <p:pic>
        <p:nvPicPr>
          <p:cNvPr id="28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97425" y="4504373"/>
            <a:ext cx="209550" cy="209550"/>
          </a:xfrm>
          <a:prstGeom prst="rect">
            <a:avLst/>
          </a:prstGeom>
        </p:spPr>
      </p:pic>
      <p:sp>
        <p:nvSpPr>
          <p:cNvPr id="29" name="Text 22"/>
          <p:cNvSpPr txBox="1"/>
          <p:nvPr/>
        </p:nvSpPr>
        <p:spPr>
          <a:xfrm>
            <a:off x="46926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找规律</a:t>
            </a:r>
            <a:endParaRPr lang="en-US" sz="1425" dirty="0"/>
          </a:p>
        </p:txBody>
      </p:sp>
      <p:sp>
        <p:nvSpPr>
          <p:cNvPr id="30" name="Text 23"/>
          <p:cNvSpPr txBox="1"/>
          <p:nvPr/>
        </p:nvSpPr>
        <p:spPr>
          <a:xfrm>
            <a:off x="46926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交叉分析找出关键差异。</a:t>
            </a:r>
            <a:endParaRPr lang="en-US" sz="1050" dirty="0"/>
          </a:p>
        </p:txBody>
      </p:sp>
      <p:sp>
        <p:nvSpPr>
          <p:cNvPr id="31" name="Shape 24"/>
          <p:cNvSpPr/>
          <p:nvPr/>
        </p:nvSpPr>
        <p:spPr>
          <a:xfrm>
            <a:off x="79756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AE1"/>
          </a:solidFill>
          <a:ln/>
        </p:spPr>
      </p:sp>
      <p:sp>
        <p:nvSpPr>
          <p:cNvPr id="32" name="Shape 25"/>
          <p:cNvSpPr/>
          <p:nvPr/>
        </p:nvSpPr>
        <p:spPr>
          <a:xfrm>
            <a:off x="8223250" y="4399597"/>
            <a:ext cx="419100" cy="419100"/>
          </a:xfrm>
          <a:prstGeom prst="ellipse">
            <a:avLst/>
          </a:prstGeom>
          <a:solidFill>
            <a:srgbClr val="287A4C">
              <a:alpha val="15000"/>
            </a:srgbClr>
          </a:solidFill>
          <a:ln/>
        </p:spPr>
      </p:sp>
      <p:pic>
        <p:nvPicPr>
          <p:cNvPr id="33" name="Image 5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328025" y="4504373"/>
            <a:ext cx="209550" cy="209550"/>
          </a:xfrm>
          <a:prstGeom prst="rect">
            <a:avLst/>
          </a:prstGeom>
        </p:spPr>
      </p:pic>
      <p:sp>
        <p:nvSpPr>
          <p:cNvPr id="34" name="Text 26"/>
          <p:cNvSpPr txBox="1"/>
          <p:nvPr/>
        </p:nvSpPr>
        <p:spPr>
          <a:xfrm>
            <a:off x="82232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给建议</a:t>
            </a:r>
            <a:endParaRPr lang="en-US" sz="1425" dirty="0"/>
          </a:p>
        </p:txBody>
      </p:sp>
      <p:sp>
        <p:nvSpPr>
          <p:cNvPr id="35" name="Text 27"/>
          <p:cNvSpPr txBox="1"/>
          <p:nvPr/>
        </p:nvSpPr>
        <p:spPr>
          <a:xfrm>
            <a:off x="82232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结论对应可行动的方向。</a:t>
            </a:r>
            <a:endParaRPr lang="en-US" sz="1050" dirty="0"/>
          </a:p>
        </p:txBody>
      </p:sp>
      <p:sp>
        <p:nvSpPr>
          <p:cNvPr id="36" name="Shape 2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7" name="Text 2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8" name="Text 3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市场调研报告</a:t>
            </a:r>
            <a:endParaRPr lang="en-US" sz="1050" dirty="0"/>
          </a:p>
        </p:txBody>
      </p:sp>
      <p:sp>
        <p:nvSpPr>
          <p:cNvPr id="39" name="Text 3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18</a:t>
            </a:r>
            <a:endParaRPr lang="en-US" sz="1050" dirty="0"/>
          </a:p>
        </p:txBody>
      </p:sp>
      <p:sp>
        <p:nvSpPr>
          <p:cNvPr id="40" name="Shape 32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BCCB8"/>
            </a:solidFill>
            <a:prstDash val="solid"/>
          </a:ln>
        </p:spPr>
      </p:sp>
      <p:sp>
        <p:nvSpPr>
          <p:cNvPr id="41" name="Shape 33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2" name="Shape 34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3" name="Shape 35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4" name="Shape 36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5" name="Shape 37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6" name="Shape 38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7" name="Shape 39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8" name="Shape 40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9" name="Shape 41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50" name="Shape 42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51" name="Shape 43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52" name="Shape 44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53" name="Shape 45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54" name="Shape 46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55" name="Shape 47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56" name="Shape 48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57" name="Shape 49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58" name="Shape 50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59" name="Shape 51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60" name="Shape 5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61" name="Text 5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62" name="Text 5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市场调研报告</a:t>
            </a:r>
            <a:endParaRPr lang="en-US" sz="1050" dirty="0"/>
          </a:p>
        </p:txBody>
      </p:sp>
      <p:sp>
        <p:nvSpPr>
          <p:cNvPr id="63" name="Text 5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18</a:t>
            </a:r>
            <a:endParaRPr lang="en-US" sz="10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三个关键数据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3070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DFEAE1"/>
          </a:solidFill>
          <a:ln/>
        </p:spPr>
      </p:sp>
      <p:sp>
        <p:nvSpPr>
          <p:cNvPr id="7" name="Shape 5"/>
          <p:cNvSpPr/>
          <p:nvPr/>
        </p:nvSpPr>
        <p:spPr>
          <a:xfrm>
            <a:off x="1181100" y="2078355"/>
            <a:ext cx="438150" cy="438150"/>
          </a:xfrm>
          <a:prstGeom prst="ellipse">
            <a:avLst/>
          </a:prstGeom>
          <a:solidFill>
            <a:srgbClr val="287A4C">
              <a:alpha val="15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90638" y="2187893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181100" y="282130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1E5C3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1200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份</a:t>
            </a:r>
            <a:endParaRPr lang="en-US" sz="4800" dirty="0"/>
          </a:p>
        </p:txBody>
      </p:sp>
      <p:sp>
        <p:nvSpPr>
          <p:cNvPr id="10" name="Text 7"/>
          <p:cNvSpPr txBox="1"/>
          <p:nvPr/>
        </p:nvSpPr>
        <p:spPr>
          <a:xfrm>
            <a:off x="1181100" y="371665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有效样本</a:t>
            </a:r>
            <a:endParaRPr lang="en-US" sz="1350" dirty="0"/>
          </a:p>
        </p:txBody>
      </p:sp>
      <p:sp>
        <p:nvSpPr>
          <p:cNvPr id="11" name="Text 8"/>
          <p:cNvSpPr txBox="1"/>
          <p:nvPr/>
        </p:nvSpPr>
        <p:spPr>
          <a:xfrm>
            <a:off x="1181100" y="405955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覆盖三类城市与多个人群。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4445000" y="183070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DFEAE1"/>
          </a:solidFill>
          <a:ln/>
        </p:spPr>
      </p:sp>
      <p:sp>
        <p:nvSpPr>
          <p:cNvPr id="13" name="Shape 10"/>
          <p:cNvSpPr/>
          <p:nvPr/>
        </p:nvSpPr>
        <p:spPr>
          <a:xfrm>
            <a:off x="4711700" y="2078355"/>
            <a:ext cx="438150" cy="438150"/>
          </a:xfrm>
          <a:prstGeom prst="ellipse">
            <a:avLst/>
          </a:prstGeom>
          <a:solidFill>
            <a:srgbClr val="287A4C">
              <a:alpha val="15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21238" y="2187893"/>
            <a:ext cx="219075" cy="219075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4711700" y="282130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1E5C3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4800" dirty="0"/>
          </a:p>
        </p:txBody>
      </p:sp>
      <p:sp>
        <p:nvSpPr>
          <p:cNvPr id="16" name="Text 12"/>
          <p:cNvSpPr txBox="1"/>
          <p:nvPr/>
        </p:nvSpPr>
        <p:spPr>
          <a:xfrm>
            <a:off x="4711700" y="371665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市场增速</a:t>
            </a:r>
            <a:endParaRPr lang="en-US" sz="1350" dirty="0"/>
          </a:p>
        </p:txBody>
      </p:sp>
      <p:sp>
        <p:nvSpPr>
          <p:cNvPr id="17" name="Text 13"/>
          <p:cNvSpPr txBox="1"/>
          <p:nvPr/>
        </p:nvSpPr>
        <p:spPr>
          <a:xfrm>
            <a:off x="4711700" y="405955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目标品类的年度增长率。</a:t>
            </a:r>
            <a:endParaRPr lang="en-US" sz="1050" dirty="0"/>
          </a:p>
        </p:txBody>
      </p:sp>
      <p:sp>
        <p:nvSpPr>
          <p:cNvPr id="18" name="Shape 14"/>
          <p:cNvSpPr/>
          <p:nvPr/>
        </p:nvSpPr>
        <p:spPr>
          <a:xfrm>
            <a:off x="7975600" y="183070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DFEAE1"/>
          </a:solidFill>
          <a:ln/>
        </p:spPr>
      </p:sp>
      <p:sp>
        <p:nvSpPr>
          <p:cNvPr id="19" name="Shape 15"/>
          <p:cNvSpPr/>
          <p:nvPr/>
        </p:nvSpPr>
        <p:spPr>
          <a:xfrm>
            <a:off x="8242300" y="2078355"/>
            <a:ext cx="438150" cy="438150"/>
          </a:xfrm>
          <a:prstGeom prst="ellipse">
            <a:avLst/>
          </a:prstGeom>
          <a:solidFill>
            <a:srgbClr val="287A4C">
              <a:alpha val="15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1838" y="2187893"/>
            <a:ext cx="219075" cy="219075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8242300" y="282130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1E5C3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68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4800" dirty="0"/>
          </a:p>
        </p:txBody>
      </p:sp>
      <p:sp>
        <p:nvSpPr>
          <p:cNvPr id="22" name="Text 17"/>
          <p:cNvSpPr txBox="1"/>
          <p:nvPr/>
        </p:nvSpPr>
        <p:spPr>
          <a:xfrm>
            <a:off x="8242300" y="371665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首要决策因素</a:t>
            </a:r>
            <a:endParaRPr lang="en-US" sz="1350" dirty="0"/>
          </a:p>
        </p:txBody>
      </p:sp>
      <p:sp>
        <p:nvSpPr>
          <p:cNvPr id="23" name="Text 18"/>
          <p:cNvSpPr txBox="1"/>
          <p:nvPr/>
        </p:nvSpPr>
        <p:spPr>
          <a:xfrm>
            <a:off x="8242300" y="405955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用户最看重的选择依据占比。</a:t>
            </a:r>
            <a:endParaRPr lang="en-US" sz="1050" dirty="0"/>
          </a:p>
        </p:txBody>
      </p:sp>
      <p:sp>
        <p:nvSpPr>
          <p:cNvPr id="24" name="Shape 1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25" name="Text 2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6" name="Text 2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市场调研报告</a:t>
            </a:r>
            <a:endParaRPr lang="en-US" sz="1050" dirty="0"/>
          </a:p>
        </p:txBody>
      </p:sp>
      <p:sp>
        <p:nvSpPr>
          <p:cNvPr id="27" name="Text 2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18</a:t>
            </a:r>
            <a:endParaRPr lang="en-US" sz="1050" dirty="0"/>
          </a:p>
        </p:txBody>
      </p:sp>
      <p:sp>
        <p:nvSpPr>
          <p:cNvPr id="28" name="Shape 23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BCCB8"/>
            </a:solidFill>
            <a:prstDash val="solid"/>
          </a:ln>
        </p:spPr>
      </p:sp>
      <p:sp>
        <p:nvSpPr>
          <p:cNvPr id="29" name="Shape 24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1" name="Shape 26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7" name="Shape 42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48" name="Shape 4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49" name="Text 4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0" name="Text 4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市场调研报告</a:t>
            </a:r>
            <a:endParaRPr lang="en-US" sz="1050" dirty="0"/>
          </a:p>
        </p:txBody>
      </p:sp>
      <p:sp>
        <p:nvSpPr>
          <p:cNvPr id="51" name="Text 4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18</a:t>
            </a:r>
            <a:endParaRPr lang="en-US" sz="10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产品与服务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87855"/>
            <a:ext cx="4000500" cy="4095750"/>
          </a:xfrm>
          <a:prstGeom prst="roundRect">
            <a:avLst>
              <a:gd name="adj" fmla="val 3810"/>
            </a:avLst>
          </a:prstGeom>
          <a:solidFill>
            <a:srgbClr val="DFEAE1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1887855"/>
            <a:ext cx="4000500" cy="571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8" name="Shape 6"/>
          <p:cNvSpPr/>
          <p:nvPr/>
        </p:nvSpPr>
        <p:spPr>
          <a:xfrm>
            <a:off x="2457450" y="3192780"/>
            <a:ext cx="914400" cy="914400"/>
          </a:xfrm>
          <a:prstGeom prst="ellipse">
            <a:avLst/>
          </a:prstGeom>
          <a:solidFill>
            <a:srgbClr val="287A4C">
              <a:alpha val="16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86050" y="3421380"/>
            <a:ext cx="457200" cy="457200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914400" y="5354955"/>
            <a:ext cx="40005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研究报告 解决方案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5372100" y="18878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EEF6EF"/>
          </a:solidFill>
          <a:ln w="9525">
            <a:solidFill>
              <a:srgbClr val="D3E0D6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5372100" y="1887855"/>
            <a:ext cx="57150" cy="12509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13" name="Shape 10"/>
          <p:cNvSpPr/>
          <p:nvPr/>
        </p:nvSpPr>
        <p:spPr>
          <a:xfrm>
            <a:off x="5600700" y="2294255"/>
            <a:ext cx="438150" cy="438150"/>
          </a:xfrm>
          <a:prstGeom prst="ellipse">
            <a:avLst/>
          </a:prstGeom>
          <a:solidFill>
            <a:srgbClr val="287A4C">
              <a:alpha val="14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10237" y="2403793"/>
            <a:ext cx="219075" cy="219075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6210300" y="20593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调研设计</a:t>
            </a:r>
            <a:endParaRPr lang="en-US" sz="1425" dirty="0"/>
          </a:p>
        </p:txBody>
      </p:sp>
      <p:sp>
        <p:nvSpPr>
          <p:cNvPr id="16" name="Text 12"/>
          <p:cNvSpPr txBox="1"/>
          <p:nvPr/>
        </p:nvSpPr>
        <p:spPr>
          <a:xfrm>
            <a:off x="6210300" y="23641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标准化动作与判定口径</a:t>
            </a:r>
            <a:endParaRPr lang="en-US" sz="1050" dirty="0"/>
          </a:p>
        </p:txBody>
      </p:sp>
      <p:sp>
        <p:nvSpPr>
          <p:cNvPr id="17" name="Shape 13"/>
          <p:cNvSpPr/>
          <p:nvPr/>
        </p:nvSpPr>
        <p:spPr>
          <a:xfrm>
            <a:off x="5372100" y="33102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EEF6EF"/>
          </a:solidFill>
          <a:ln w="9525">
            <a:solidFill>
              <a:srgbClr val="D3E0D6"/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>
            <a:off x="5372100" y="3310255"/>
            <a:ext cx="57150" cy="12509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19" name="Shape 15"/>
          <p:cNvSpPr/>
          <p:nvPr/>
        </p:nvSpPr>
        <p:spPr>
          <a:xfrm>
            <a:off x="5600700" y="3716655"/>
            <a:ext cx="438150" cy="438150"/>
          </a:xfrm>
          <a:prstGeom prst="ellipse">
            <a:avLst/>
          </a:prstGeom>
          <a:solidFill>
            <a:srgbClr val="287A4C">
              <a:alpha val="14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10237" y="3826192"/>
            <a:ext cx="219075" cy="219075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210300" y="34817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市场概况</a:t>
            </a:r>
            <a:endParaRPr lang="en-US" sz="1425" dirty="0"/>
          </a:p>
        </p:txBody>
      </p:sp>
      <p:sp>
        <p:nvSpPr>
          <p:cNvPr id="22" name="Text 17"/>
          <p:cNvSpPr txBox="1"/>
          <p:nvPr/>
        </p:nvSpPr>
        <p:spPr>
          <a:xfrm>
            <a:off x="6210300" y="37865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资源投入与责任分工</a:t>
            </a:r>
            <a:endParaRPr lang="en-US" sz="1050" dirty="0"/>
          </a:p>
        </p:txBody>
      </p:sp>
      <p:sp>
        <p:nvSpPr>
          <p:cNvPr id="23" name="Shape 18"/>
          <p:cNvSpPr/>
          <p:nvPr/>
        </p:nvSpPr>
        <p:spPr>
          <a:xfrm>
            <a:off x="5372100" y="47326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EEF6EF"/>
          </a:solidFill>
          <a:ln w="9525">
            <a:solidFill>
              <a:srgbClr val="D3E0D6"/>
            </a:solidFill>
            <a:prstDash val="solid"/>
          </a:ln>
        </p:spPr>
      </p:sp>
      <p:sp>
        <p:nvSpPr>
          <p:cNvPr id="24" name="Shape 19"/>
          <p:cNvSpPr/>
          <p:nvPr/>
        </p:nvSpPr>
        <p:spPr>
          <a:xfrm>
            <a:off x="5372100" y="4732655"/>
            <a:ext cx="57150" cy="12509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25" name="Shape 20"/>
          <p:cNvSpPr/>
          <p:nvPr/>
        </p:nvSpPr>
        <p:spPr>
          <a:xfrm>
            <a:off x="5600700" y="5139055"/>
            <a:ext cx="438150" cy="438150"/>
          </a:xfrm>
          <a:prstGeom prst="ellipse">
            <a:avLst/>
          </a:prstGeom>
          <a:solidFill>
            <a:srgbClr val="287A4C">
              <a:alpha val="14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10237" y="5248592"/>
            <a:ext cx="219075" cy="219075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6210300" y="49041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用户洞察</a:t>
            </a:r>
            <a:endParaRPr lang="en-US" sz="1425" dirty="0"/>
          </a:p>
        </p:txBody>
      </p:sp>
      <p:sp>
        <p:nvSpPr>
          <p:cNvPr id="28" name="Text 22"/>
          <p:cNvSpPr txBox="1"/>
          <p:nvPr/>
        </p:nvSpPr>
        <p:spPr>
          <a:xfrm>
            <a:off x="6210300" y="52089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验收标准与持续改进</a:t>
            </a:r>
            <a:endParaRPr lang="en-US" sz="1050" dirty="0"/>
          </a:p>
        </p:txBody>
      </p:sp>
      <p:sp>
        <p:nvSpPr>
          <p:cNvPr id="29" name="Shape 2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0" name="Text 2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市场调研报告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18</a:t>
            </a:r>
            <a:endParaRPr lang="en-US" sz="1050" dirty="0"/>
          </a:p>
        </p:txBody>
      </p:sp>
      <p:sp>
        <p:nvSpPr>
          <p:cNvPr id="33" name="Shape 27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BCCB8"/>
            </a:solidFill>
            <a:prstDash val="solid"/>
          </a:ln>
        </p:spPr>
      </p:sp>
      <p:sp>
        <p:nvSpPr>
          <p:cNvPr id="34" name="Shape 28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6" name="Shape 30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7" name="Shape 31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8" name="Shape 32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9" name="Shape 33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0" name="Shape 34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1" name="Shape 35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2" name="Shape 36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3" name="Shape 37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4" name="Shape 38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5" name="Shape 39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6" name="Shape 40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7" name="Shape 41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8" name="Shape 42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9" name="Shape 43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50" name="Shape 44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51" name="Shape 45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52" name="Shape 46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53" name="Shape 4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54" name="Text 4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5" name="Text 4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市场调研报告</a:t>
            </a:r>
            <a:endParaRPr lang="en-US" sz="1050" dirty="0"/>
          </a:p>
        </p:txBody>
      </p:sp>
      <p:sp>
        <p:nvSpPr>
          <p:cNvPr id="56" name="Text 5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18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内容分类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FEAE1"/>
          </a:solidFill>
          <a:ln/>
        </p:spPr>
      </p:sp>
      <p:sp>
        <p:nvSpPr>
          <p:cNvPr id="7" name="Shape 5"/>
          <p:cNvSpPr/>
          <p:nvPr/>
        </p:nvSpPr>
        <p:spPr>
          <a:xfrm>
            <a:off x="1845469" y="2249805"/>
            <a:ext cx="571500" cy="571500"/>
          </a:xfrm>
          <a:prstGeom prst="ellipse">
            <a:avLst/>
          </a:prstGeom>
          <a:solidFill>
            <a:srgbClr val="287A4C">
              <a:alpha val="16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988344" y="2392680"/>
            <a:ext cx="285750" cy="2857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066800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调研设计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1066800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项</a:t>
            </a:r>
            <a:endParaRPr lang="en-US" sz="1125" dirty="0"/>
          </a:p>
        </p:txBody>
      </p:sp>
      <p:sp>
        <p:nvSpPr>
          <p:cNvPr id="11" name="Text 8"/>
          <p:cNvSpPr txBox="1"/>
          <p:nvPr/>
        </p:nvSpPr>
        <p:spPr>
          <a:xfrm>
            <a:off x="1104900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3557588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FEAE1"/>
          </a:solidFill>
          <a:ln/>
        </p:spPr>
      </p:sp>
      <p:sp>
        <p:nvSpPr>
          <p:cNvPr id="13" name="Shape 10"/>
          <p:cNvSpPr/>
          <p:nvPr/>
        </p:nvSpPr>
        <p:spPr>
          <a:xfrm>
            <a:off x="4488656" y="2249805"/>
            <a:ext cx="571500" cy="571500"/>
          </a:xfrm>
          <a:prstGeom prst="ellipse">
            <a:avLst/>
          </a:prstGeom>
          <a:solidFill>
            <a:srgbClr val="99286B">
              <a:alpha val="16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31531" y="2392680"/>
            <a:ext cx="285750" cy="285750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3709987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市场概况</a:t>
            </a:r>
            <a:endParaRPr lang="en-US" sz="1500" dirty="0"/>
          </a:p>
        </p:txBody>
      </p:sp>
      <p:sp>
        <p:nvSpPr>
          <p:cNvPr id="16" name="Text 12"/>
          <p:cNvSpPr txBox="1"/>
          <p:nvPr/>
        </p:nvSpPr>
        <p:spPr>
          <a:xfrm>
            <a:off x="3709987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99286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 项</a:t>
            </a:r>
            <a:endParaRPr lang="en-US" sz="1125" dirty="0"/>
          </a:p>
        </p:txBody>
      </p:sp>
      <p:sp>
        <p:nvSpPr>
          <p:cNvPr id="17" name="Text 13"/>
          <p:cNvSpPr txBox="1"/>
          <p:nvPr/>
        </p:nvSpPr>
        <p:spPr>
          <a:xfrm>
            <a:off x="3748087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18" name="Shape 14"/>
          <p:cNvSpPr/>
          <p:nvPr/>
        </p:nvSpPr>
        <p:spPr>
          <a:xfrm>
            <a:off x="6200775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FEAE1"/>
          </a:solidFill>
          <a:ln/>
        </p:spPr>
      </p:sp>
      <p:sp>
        <p:nvSpPr>
          <p:cNvPr id="19" name="Shape 15"/>
          <p:cNvSpPr/>
          <p:nvPr/>
        </p:nvSpPr>
        <p:spPr>
          <a:xfrm>
            <a:off x="7131844" y="2249805"/>
            <a:ext cx="571500" cy="571500"/>
          </a:xfrm>
          <a:prstGeom prst="ellipse">
            <a:avLst/>
          </a:prstGeom>
          <a:solidFill>
            <a:srgbClr val="1E5C39">
              <a:alpha val="16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74719" y="2392680"/>
            <a:ext cx="285750" cy="285750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353175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用户洞察</a:t>
            </a:r>
            <a:endParaRPr lang="en-US" sz="1500" dirty="0"/>
          </a:p>
        </p:txBody>
      </p:sp>
      <p:sp>
        <p:nvSpPr>
          <p:cNvPr id="22" name="Text 17"/>
          <p:cNvSpPr txBox="1"/>
          <p:nvPr/>
        </p:nvSpPr>
        <p:spPr>
          <a:xfrm>
            <a:off x="6353175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1E5C3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24 项</a:t>
            </a:r>
            <a:endParaRPr lang="en-US" sz="1125" dirty="0"/>
          </a:p>
        </p:txBody>
      </p:sp>
      <p:sp>
        <p:nvSpPr>
          <p:cNvPr id="23" name="Text 18"/>
          <p:cNvSpPr txBox="1"/>
          <p:nvPr/>
        </p:nvSpPr>
        <p:spPr>
          <a:xfrm>
            <a:off x="6391275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24" name="Shape 19"/>
          <p:cNvSpPr/>
          <p:nvPr/>
        </p:nvSpPr>
        <p:spPr>
          <a:xfrm>
            <a:off x="8843963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FEAE1"/>
          </a:solidFill>
          <a:ln/>
        </p:spPr>
      </p:sp>
      <p:sp>
        <p:nvSpPr>
          <p:cNvPr id="25" name="Shape 20"/>
          <p:cNvSpPr/>
          <p:nvPr/>
        </p:nvSpPr>
        <p:spPr>
          <a:xfrm>
            <a:off x="9775031" y="2249805"/>
            <a:ext cx="571500" cy="571500"/>
          </a:xfrm>
          <a:prstGeom prst="ellipse">
            <a:avLst/>
          </a:prstGeom>
          <a:solidFill>
            <a:srgbClr val="287A4C">
              <a:alpha val="16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917906" y="2392680"/>
            <a:ext cx="285750" cy="285750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8996363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机会与建议</a:t>
            </a:r>
            <a:endParaRPr lang="en-US" sz="1500" dirty="0"/>
          </a:p>
        </p:txBody>
      </p:sp>
      <p:sp>
        <p:nvSpPr>
          <p:cNvPr id="28" name="Text 22"/>
          <p:cNvSpPr txBox="1"/>
          <p:nvPr/>
        </p:nvSpPr>
        <p:spPr>
          <a:xfrm>
            <a:off x="8996363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30 项</a:t>
            </a:r>
            <a:endParaRPr lang="en-US" sz="1125" dirty="0"/>
          </a:p>
        </p:txBody>
      </p:sp>
      <p:sp>
        <p:nvSpPr>
          <p:cNvPr id="29" name="Text 23"/>
          <p:cNvSpPr txBox="1"/>
          <p:nvPr/>
        </p:nvSpPr>
        <p:spPr>
          <a:xfrm>
            <a:off x="9034462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30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1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市场调研报告</a:t>
            </a:r>
            <a:endParaRPr lang="en-US" sz="1050" dirty="0"/>
          </a:p>
        </p:txBody>
      </p:sp>
      <p:sp>
        <p:nvSpPr>
          <p:cNvPr id="33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18</a:t>
            </a:r>
            <a:endParaRPr lang="en-US" sz="1050" dirty="0"/>
          </a:p>
        </p:txBody>
      </p:sp>
      <p:sp>
        <p:nvSpPr>
          <p:cNvPr id="34" name="Shape 28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BCCB8"/>
            </a:solidFill>
            <a:prstDash val="solid"/>
          </a:ln>
        </p:spPr>
      </p:sp>
      <p:sp>
        <p:nvSpPr>
          <p:cNvPr id="35" name="Shape 29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6" name="Shape 30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7" name="Shape 31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8" name="Shape 32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9" name="Shape 33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0" name="Shape 34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1" name="Shape 35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2" name="Shape 36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3" name="Shape 37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4" name="Shape 38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5" name="Shape 39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6" name="Shape 40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7" name="Shape 41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8" name="Shape 42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9" name="Shape 43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50" name="Shape 44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51" name="Shape 45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52" name="Shape 46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53" name="Shape 4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54" name="Shape 4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55" name="Text 4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6" name="Text 5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市场调研报告</a:t>
            </a:r>
            <a:endParaRPr lang="en-US" sz="1050" dirty="0"/>
          </a:p>
        </p:txBody>
      </p:sp>
      <p:sp>
        <p:nvSpPr>
          <p:cNvPr id="57" name="Text 5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18</a:t>
            </a:r>
            <a:endParaRPr lang="en-US" sz="10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15098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44625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样本决定结论的边界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132058"/>
            <a:ext cx="800100" cy="476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408283"/>
            <a:ext cx="4495800" cy="3757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样本偏向哪一类人，结论就只能覆盖哪一类人。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6896100" y="3841194"/>
            <a:ext cx="4495800" cy="3757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把抽样方法写清楚，报告才有说服力。</a:t>
            </a:r>
            <a:endParaRPr lang="en-US" sz="1275" dirty="0"/>
          </a:p>
        </p:txBody>
      </p:sp>
      <p:sp>
        <p:nvSpPr>
          <p:cNvPr id="8" name="Text 5"/>
          <p:cNvSpPr txBox="1"/>
          <p:nvPr/>
        </p:nvSpPr>
        <p:spPr>
          <a:xfrm>
            <a:off x="6896100" y="4274106"/>
            <a:ext cx="4495800" cy="3757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不要用个别访谈的感受替代整体数据。</a:t>
            </a:r>
            <a:endParaRPr lang="en-US" sz="1275" dirty="0"/>
          </a:p>
        </p:txBody>
      </p:sp>
      <p:sp>
        <p:nvSpPr>
          <p:cNvPr id="9" name="Text 6"/>
          <p:cNvSpPr txBox="1"/>
          <p:nvPr/>
        </p:nvSpPr>
        <p:spPr>
          <a:xfrm>
            <a:off x="6896100" y="4802267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图注：配图为版式示意，数据与说明以正文为准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18</a:t>
            </a:r>
            <a:endParaRPr lang="en-US" sz="975" dirty="0"/>
          </a:p>
        </p:txBody>
      </p:sp>
      <p:sp>
        <p:nvSpPr>
          <p:cNvPr id="11" name="Shape 8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87A4C">
              <a:alpha val="88000"/>
            </a:srgbClr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3" name="Text 10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4" name="Text 11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5" name="Shape 12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BCCB8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SWOT 分析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792605"/>
            <a:ext cx="5067300" cy="2018347"/>
          </a:xfrm>
          <a:prstGeom prst="roundRect">
            <a:avLst>
              <a:gd name="adj" fmla="val 3775"/>
            </a:avLst>
          </a:prstGeom>
          <a:solidFill>
            <a:srgbClr val="DEECE2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1792605"/>
            <a:ext cx="57150" cy="2018347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162050" y="1964055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优势 Strengths</a:t>
            </a:r>
            <a:endParaRPr lang="en-US" sz="1275" dirty="0"/>
          </a:p>
        </p:txBody>
      </p:sp>
      <p:sp>
        <p:nvSpPr>
          <p:cNvPr id="9" name="Text 7"/>
          <p:cNvSpPr txBox="1"/>
          <p:nvPr/>
        </p:nvSpPr>
        <p:spPr>
          <a:xfrm>
            <a:off x="1162050" y="2287905"/>
            <a:ext cx="457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优势</a:t>
            </a:r>
            <a:endParaRPr lang="en-US" sz="1425" dirty="0"/>
          </a:p>
        </p:txBody>
      </p:sp>
      <p:sp>
        <p:nvSpPr>
          <p:cNvPr id="10" name="Text 8"/>
          <p:cNvSpPr txBox="1"/>
          <p:nvPr/>
        </p:nvSpPr>
        <p:spPr>
          <a:xfrm>
            <a:off x="1162050" y="2611755"/>
            <a:ext cx="4572000" cy="10086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现有能力与资源积累是基本盘，先把确定能做好的部分做透。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6210300" y="1792605"/>
            <a:ext cx="5067300" cy="2018347"/>
          </a:xfrm>
          <a:prstGeom prst="roundRect">
            <a:avLst>
              <a:gd name="adj" fmla="val 3775"/>
            </a:avLst>
          </a:prstGeom>
          <a:solidFill>
            <a:srgbClr val="DEECE2"/>
          </a:solidFill>
          <a:ln/>
        </p:spPr>
      </p:sp>
      <p:sp>
        <p:nvSpPr>
          <p:cNvPr id="12" name="Shape 10"/>
          <p:cNvSpPr/>
          <p:nvPr/>
        </p:nvSpPr>
        <p:spPr>
          <a:xfrm>
            <a:off x="6210300" y="1792605"/>
            <a:ext cx="57150" cy="2018347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6457950" y="1964055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劣势 Weaknesses</a:t>
            </a:r>
            <a:endParaRPr lang="en-US" sz="1275" dirty="0"/>
          </a:p>
        </p:txBody>
      </p:sp>
      <p:sp>
        <p:nvSpPr>
          <p:cNvPr id="14" name="Text 12"/>
          <p:cNvSpPr txBox="1"/>
          <p:nvPr/>
        </p:nvSpPr>
        <p:spPr>
          <a:xfrm>
            <a:off x="6457950" y="2287905"/>
            <a:ext cx="457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劣势</a:t>
            </a:r>
            <a:endParaRPr lang="en-US" sz="1425" dirty="0"/>
          </a:p>
        </p:txBody>
      </p:sp>
      <p:sp>
        <p:nvSpPr>
          <p:cNvPr id="15" name="Text 13"/>
          <p:cNvSpPr txBox="1"/>
          <p:nvPr/>
        </p:nvSpPr>
        <p:spPr>
          <a:xfrm>
            <a:off x="6457950" y="2611755"/>
            <a:ext cx="4572000" cy="10086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短板集中在协同效率与标准化程度，靠流程和模板补齐。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914400" y="4001453"/>
            <a:ext cx="5067300" cy="2018347"/>
          </a:xfrm>
          <a:prstGeom prst="roundRect">
            <a:avLst>
              <a:gd name="adj" fmla="val 3775"/>
            </a:avLst>
          </a:prstGeom>
          <a:solidFill>
            <a:srgbClr val="DDEAE0"/>
          </a:solidFill>
          <a:ln/>
        </p:spPr>
      </p:sp>
      <p:sp>
        <p:nvSpPr>
          <p:cNvPr id="17" name="Shape 15"/>
          <p:cNvSpPr/>
          <p:nvPr/>
        </p:nvSpPr>
        <p:spPr>
          <a:xfrm>
            <a:off x="914400" y="4001453"/>
            <a:ext cx="57150" cy="2018347"/>
          </a:xfrm>
          <a:prstGeom prst="rect">
            <a:avLst/>
          </a:prstGeom>
          <a:solidFill>
            <a:srgbClr val="1E5C39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62050" y="4172903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1E5C3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机会 Opportunities</a:t>
            </a:r>
            <a:endParaRPr lang="en-US" sz="1275" dirty="0"/>
          </a:p>
        </p:txBody>
      </p:sp>
      <p:sp>
        <p:nvSpPr>
          <p:cNvPr id="19" name="Text 17"/>
          <p:cNvSpPr txBox="1"/>
          <p:nvPr/>
        </p:nvSpPr>
        <p:spPr>
          <a:xfrm>
            <a:off x="1162050" y="4496753"/>
            <a:ext cx="457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机会</a:t>
            </a:r>
            <a:endParaRPr lang="en-US" sz="1425" dirty="0"/>
          </a:p>
        </p:txBody>
      </p:sp>
      <p:sp>
        <p:nvSpPr>
          <p:cNvPr id="20" name="Text 18"/>
          <p:cNvSpPr txBox="1"/>
          <p:nvPr/>
        </p:nvSpPr>
        <p:spPr>
          <a:xfrm>
            <a:off x="1162050" y="4820603"/>
            <a:ext cx="4572000" cy="10086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外部需求与政策窗口带来可拓展空间，宜先小步验证。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6210300" y="4001453"/>
            <a:ext cx="5067300" cy="2018347"/>
          </a:xfrm>
          <a:prstGeom prst="roundRect">
            <a:avLst>
              <a:gd name="adj" fmla="val 3775"/>
            </a:avLst>
          </a:prstGeom>
          <a:solidFill>
            <a:srgbClr val="DEEBE1"/>
          </a:solidFill>
          <a:ln/>
        </p:spPr>
      </p:sp>
      <p:sp>
        <p:nvSpPr>
          <p:cNvPr id="22" name="Shape 20"/>
          <p:cNvSpPr/>
          <p:nvPr/>
        </p:nvSpPr>
        <p:spPr>
          <a:xfrm>
            <a:off x="6210300" y="4001453"/>
            <a:ext cx="57150" cy="2018347"/>
          </a:xfrm>
          <a:prstGeom prst="rect">
            <a:avLst/>
          </a:prstGeom>
          <a:solidFill>
            <a:srgbClr val="256C42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6457950" y="4172903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256C4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威胁 Threats</a:t>
            </a:r>
            <a:endParaRPr lang="en-US" sz="1275" dirty="0"/>
          </a:p>
        </p:txBody>
      </p:sp>
      <p:sp>
        <p:nvSpPr>
          <p:cNvPr id="24" name="Text 22"/>
          <p:cNvSpPr txBox="1"/>
          <p:nvPr/>
        </p:nvSpPr>
        <p:spPr>
          <a:xfrm>
            <a:off x="6457950" y="4496753"/>
            <a:ext cx="457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威胁</a:t>
            </a:r>
            <a:endParaRPr lang="en-US" sz="1425" dirty="0"/>
          </a:p>
        </p:txBody>
      </p:sp>
      <p:sp>
        <p:nvSpPr>
          <p:cNvPr id="25" name="Text 23"/>
          <p:cNvSpPr txBox="1"/>
          <p:nvPr/>
        </p:nvSpPr>
        <p:spPr>
          <a:xfrm>
            <a:off x="6457950" y="4820603"/>
            <a:ext cx="4572000" cy="10086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竞争与合规变化带来不确定性，提前预设应对方案。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27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8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市场调研报告</a:t>
            </a:r>
            <a:endParaRPr lang="en-US" sz="1050" dirty="0"/>
          </a:p>
        </p:txBody>
      </p:sp>
      <p:sp>
        <p:nvSpPr>
          <p:cNvPr id="29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18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BCCB8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7" name="Shape 45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8" name="Shape 46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9" name="Shape 4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50" name="Shape 4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51" name="Text 4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2" name="Text 5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市场调研报告</a:t>
            </a:r>
            <a:endParaRPr lang="en-US" sz="1050" dirty="0"/>
          </a:p>
        </p:txBody>
      </p:sp>
      <p:sp>
        <p:nvSpPr>
          <p:cNvPr id="53" name="Text 5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18</a:t>
            </a:r>
            <a:endParaRPr lang="en-US" sz="10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影响购买决策的主要因素 · 整体表现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942975" y="1925955"/>
          <a:ext cx="1030605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DFEAE1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「价格」最高（68），「服务」最低（33），差 35。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合计 248，均值 49.6，可按高低落差定优先级。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市场调研报告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18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1771650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6100763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BCCB8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38" name="Shape 3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9" name="Text 3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0" name="Text 3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市场调研报告</a:t>
            </a:r>
            <a:endParaRPr lang="en-US" sz="1050" dirty="0"/>
          </a:p>
        </p:txBody>
      </p:sp>
      <p:sp>
        <p:nvSpPr>
          <p:cNvPr id="41" name="Text 3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18</a:t>
            </a:r>
            <a:endParaRPr lang="en-US" sz="10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3143250" y="1925955"/>
          <a:ext cx="5905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DFEAE1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「价格」占比最高，约 27%，是本页结构里的主要构成。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其余 4 项合计约 73%，可按占比高低分优先级投入。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市场调研报告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18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3619500" y="3802380"/>
            <a:ext cx="4962525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BCCB8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37" name="Shape 3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8" name="Text 3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9" name="Text 3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市场调研报告</a:t>
            </a:r>
            <a:endParaRPr lang="en-US" sz="1050" dirty="0"/>
          </a:p>
        </p:txBody>
      </p:sp>
      <p:sp>
        <p:nvSpPr>
          <p:cNvPr id="40" name="Text 3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18</a:t>
            </a:r>
            <a:endParaRPr lang="en-US" sz="10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1809750" y="1925955"/>
          <a:ext cx="8572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DFEAE1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从「价格」到「服务」，指标下降 35。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峰值在「价格」（68），谷值在「服务」（33）。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市场调研报告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18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2495550" y="3802380"/>
            <a:ext cx="3600450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6096000" y="3802380"/>
            <a:ext cx="3600450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BCCB8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38" name="Shape 3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9" name="Text 3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0" name="Text 3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市场调研报告</a:t>
            </a:r>
            <a:endParaRPr lang="en-US" sz="1050" dirty="0"/>
          </a:p>
        </p:txBody>
      </p:sp>
      <p:sp>
        <p:nvSpPr>
          <p:cNvPr id="41" name="Text 3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18</a:t>
            </a:r>
            <a:endParaRPr lang="en-US" sz="10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43D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287A4C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EC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调研设计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B9C5BE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EC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市场概况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B9C5BE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EC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用户洞察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B9C5BE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EC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机会与建议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287A4C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9EC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市场调研报告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BCCB8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43D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B9C5BE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900" b="1" spc="552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6900" dirty="0"/>
          </a:p>
        </p:txBody>
      </p:sp>
      <p:sp>
        <p:nvSpPr>
          <p:cNvPr id="4" name="Shape 2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9EC3AE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完整数据集见附件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BCCB8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8" name="Shape 6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9" name="Shape 7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13" name="Shape 11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15" name="Shape 13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16" name="Shape 14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17" name="Shape 15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18" name="Shape 16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19" name="Shape 17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0" name="Shape 18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1" name="Shape 19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2026-10-17T13:17:34Z</dcterms:created>
  <dcterms:modified xsi:type="dcterms:W3CDTF">2026-10-17T13:17:34Z</dcterms:modified>
</cp:coreProperties>
</file>