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03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104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05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10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3.xlsx"/></Relationships>
</file>

<file path=ppt/charts/_rels/chart10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4.xlsx"/></Relationships>
</file>

<file path=ppt/charts/_rels/chart10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5.xlsx"/></Relationships>
</file>

<file path=ppt/charts/chart10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主要终点指标前后对比 · 整体表现</c:v>
                </c:pt>
              </c:strCache>
            </c:strRef>
          </c:tx>
          <c:spPr>
            <a:solidFill>
              <a:srgbClr val="225D3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BAE90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对照组</c:v>
                  </c:pt>
                  <c:pt idx="1">
                    <c:v>低剂量组</c:v>
                  </c:pt>
                  <c:pt idx="2">
                    <c:v>中剂量组</c:v>
                  </c:pt>
                  <c:pt idx="3">
                    <c:v>高剂量组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51</c:v>
                </c:pt>
                <c:pt idx="2">
                  <c:v>58</c:v>
                </c:pt>
                <c:pt idx="3">
                  <c:v>63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E4A2C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10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bubble3D val="0"/>
            <c:spPr>
              <a:solidFill>
                <a:srgbClr val="7BAE90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对照组</c:v>
                </c:pt>
                <c:pt idx="1">
                  <c:v>低剂量组</c:v>
                </c:pt>
                <c:pt idx="2">
                  <c:v>中剂量组</c:v>
                </c:pt>
                <c:pt idx="3">
                  <c:v>高剂量组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42</c:v>
                </c:pt>
                <c:pt idx="1">
                  <c:v>51</c:v>
                </c:pt>
                <c:pt idx="2">
                  <c:v>58</c:v>
                </c:pt>
                <c:pt idx="3">
                  <c:v>63</c:v>
                </c:pt>
              </c:numCache>
            </c:numRef>
          </c:val>
        </c:ser>
        <c:firstSliceAng val="0"/>
        <c:holeSize val="50"/>
      </c:doughnutChart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E4A2C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10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225D39"/>
            </a:solidFill>
            <a:ln w="25400" cap="flat">
              <a:solidFill>
                <a:srgbClr val="225D3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225D39"/>
              </a:solidFill>
              <a:ln w="9525" cap="flat">
                <a:solidFill>
                  <a:srgbClr val="225D3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对照组</c:v>
                  </c:pt>
                  <c:pt idx="1">
                    <c:v>低剂量组</c:v>
                  </c:pt>
                  <c:pt idx="2">
                    <c:v>中剂量组</c:v>
                  </c:pt>
                  <c:pt idx="3">
                    <c:v>高剂量组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51</c:v>
                </c:pt>
                <c:pt idx="2">
                  <c:v>58</c:v>
                </c:pt>
                <c:pt idx="3">
                  <c:v>63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E4A2C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科研结题 · 项目汇报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三年研究，交出一份能复核的答卷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研究的三个支点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结题六个环节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为什么做这个课题，临床上或科学上的空白在哪，先把「必要性」讲透。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样本、分组、指标与统计方法逐项说明，让评委能判断结论是否可靠。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关键指标的变化与统计学意义，该显著的显著，不显著的也如实报告。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实验设计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分组与对照设置严谨可控。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数据管理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原始数据留痕，可复现。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统计分析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检验方法匹配数据类型。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0" name="Shape 2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3" name="Text 2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0991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3754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042035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042035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396490"/>
            <a:ext cx="66675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47269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396490"/>
            <a:ext cx="238125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47269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396490"/>
            <a:ext cx="731520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47269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834640"/>
            <a:ext cx="10363200" cy="495300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9584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125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9584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125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9584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为什么做这个课题，临床上或科学上的空白在哪，先把「必要性」讲透。</a:t>
            </a:r>
            <a:endParaRPr lang="en-US" sz="1125" dirty="0"/>
          </a:p>
        </p:txBody>
      </p:sp>
      <p:sp>
        <p:nvSpPr>
          <p:cNvPr id="16" name="Shape 14"/>
          <p:cNvSpPr/>
          <p:nvPr/>
        </p:nvSpPr>
        <p:spPr>
          <a:xfrm>
            <a:off x="914400" y="332041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4537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125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4537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125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4537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样本、分组、指标与统计方法逐项说明，让评委能判断结论是否可靠。</a:t>
            </a:r>
            <a:endParaRPr lang="en-US" sz="1125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495300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490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125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490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125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490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关键指标的变化与统计学意义，该显著的显著，不显著的也如实报告。</a:t>
            </a:r>
            <a:endParaRPr lang="en-US" sz="1125" dirty="0"/>
          </a:p>
        </p:txBody>
      </p:sp>
      <p:sp>
        <p:nvSpPr>
          <p:cNvPr id="25" name="Shape 23"/>
          <p:cNvSpPr/>
          <p:nvPr/>
        </p:nvSpPr>
        <p:spPr>
          <a:xfrm>
            <a:off x="914400" y="431101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4443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125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4443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1125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4443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产出形式讲清楚，后续可延伸的方向也点出来，体现研究的延续性。</a:t>
            </a:r>
            <a:endParaRPr lang="en-US" sz="1125" dirty="0"/>
          </a:p>
        </p:txBody>
      </p:sp>
      <p:sp>
        <p:nvSpPr>
          <p:cNvPr id="29" name="Shape 27"/>
          <p:cNvSpPr/>
          <p:nvPr/>
        </p:nvSpPr>
        <p:spPr>
          <a:xfrm>
            <a:off x="914400" y="480631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结题六个环节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立题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明确科学问题与价值。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实验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严格按方案执行。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原始数据可追溯。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方法选择有依据。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结论不超出数据边界。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论文与转化一并汇报。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3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4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6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9286B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9286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E5C39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答辩要讲清的三件事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做了什么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研究问题与设计一目了然。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发现了什么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结果与统计结论清楚呈现。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意义在哪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学术与临床价值说透。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层级结构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1809750" y="1754505"/>
            <a:ext cx="8572500" cy="1358265"/>
          </a:xfrm>
          <a:prstGeom prst="roundRect">
            <a:avLst>
              <a:gd name="adj" fmla="val 4208"/>
            </a:avLst>
          </a:prstGeom>
          <a:solidFill>
            <a:srgbClr val="1E5C3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057400" y="2147887"/>
            <a:ext cx="8077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425" dirty="0"/>
          </a:p>
        </p:txBody>
      </p:sp>
      <p:sp>
        <p:nvSpPr>
          <p:cNvPr id="8" name="Text 6"/>
          <p:cNvSpPr txBox="1"/>
          <p:nvPr/>
        </p:nvSpPr>
        <p:spPr>
          <a:xfrm>
            <a:off x="2057400" y="2452688"/>
            <a:ext cx="807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顶层目标：明确方向与衡量口径</a:t>
            </a:r>
            <a:endParaRPr lang="en-US" sz="975" dirty="0"/>
          </a:p>
        </p:txBody>
      </p:sp>
      <p:sp>
        <p:nvSpPr>
          <p:cNvPr id="9" name="Shape 7"/>
          <p:cNvSpPr/>
          <p:nvPr/>
        </p:nvSpPr>
        <p:spPr>
          <a:xfrm>
            <a:off x="2952750" y="3227070"/>
            <a:ext cx="6286500" cy="1358265"/>
          </a:xfrm>
          <a:prstGeom prst="roundRect">
            <a:avLst>
              <a:gd name="adj" fmla="val 4208"/>
            </a:avLst>
          </a:prstGeom>
          <a:solidFill>
            <a:srgbClr val="54846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200400" y="3620452"/>
            <a:ext cx="5791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425" dirty="0"/>
          </a:p>
        </p:txBody>
      </p:sp>
      <p:sp>
        <p:nvSpPr>
          <p:cNvPr id="11" name="Text 9"/>
          <p:cNvSpPr txBox="1"/>
          <p:nvPr/>
        </p:nvSpPr>
        <p:spPr>
          <a:xfrm>
            <a:off x="3200400" y="3925252"/>
            <a:ext cx="579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中间支撑：机制、资源与责任分工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095750" y="4699635"/>
            <a:ext cx="4000500" cy="1358265"/>
          </a:xfrm>
          <a:prstGeom prst="roundRect">
            <a:avLst>
              <a:gd name="adj" fmla="val 4208"/>
            </a:avLst>
          </a:prstGeom>
          <a:solidFill>
            <a:srgbClr val="8AAC98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343400" y="5093017"/>
            <a:ext cx="350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425" dirty="0"/>
          </a:p>
        </p:txBody>
      </p:sp>
      <p:sp>
        <p:nvSpPr>
          <p:cNvPr id="14" name="Text 12"/>
          <p:cNvSpPr txBox="1"/>
          <p:nvPr/>
        </p:nvSpPr>
        <p:spPr>
          <a:xfrm>
            <a:off x="4343400" y="5397817"/>
            <a:ext cx="3505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落地执行：标准动作与节奏控制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组合布局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1771650" y="5829300"/>
            <a:ext cx="8362950" cy="190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7" name="Shape 5"/>
          <p:cNvSpPr/>
          <p:nvPr/>
        </p:nvSpPr>
        <p:spPr>
          <a:xfrm>
            <a:off x="1771650" y="2286000"/>
            <a:ext cx="19050" cy="35433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Shape 6"/>
          <p:cNvSpPr/>
          <p:nvPr/>
        </p:nvSpPr>
        <p:spPr>
          <a:xfrm>
            <a:off x="1771650" y="4057650"/>
            <a:ext cx="8362950" cy="9525"/>
          </a:xfrm>
          <a:prstGeom prst="rect">
            <a:avLst/>
          </a:prstGeom>
          <a:solidFill>
            <a:srgbClr val="DCE8DF"/>
          </a:solidFill>
          <a:ln/>
        </p:spPr>
      </p:sp>
      <p:sp>
        <p:nvSpPr>
          <p:cNvPr id="9" name="Shape 7"/>
          <p:cNvSpPr/>
          <p:nvPr/>
        </p:nvSpPr>
        <p:spPr>
          <a:xfrm>
            <a:off x="5953125" y="2286000"/>
            <a:ext cx="9525" cy="3543300"/>
          </a:xfrm>
          <a:prstGeom prst="rect">
            <a:avLst/>
          </a:prstGeom>
          <a:solidFill>
            <a:srgbClr val="DCE8DF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771650" y="20383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↑ 收益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7277100" y="59245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投入 →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665601" y="2759583"/>
            <a:ext cx="895350" cy="895350"/>
          </a:xfrm>
          <a:prstGeom prst="ellipse">
            <a:avLst/>
          </a:prstGeom>
          <a:solidFill>
            <a:srgbClr val="287A4C">
              <a:alpha val="20000"/>
            </a:srgbClr>
          </a:solidFill>
          <a:ln w="15240">
            <a:solidFill>
              <a:srgbClr val="287A4C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665601" y="3112008"/>
            <a:ext cx="895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4618101" y="3112008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6929247" y="3057906"/>
            <a:ext cx="723900" cy="723900"/>
          </a:xfrm>
          <a:prstGeom prst="ellipse">
            <a:avLst/>
          </a:prstGeom>
          <a:solidFill>
            <a:srgbClr val="287A4C">
              <a:alpha val="20000"/>
            </a:srgbClr>
          </a:solidFill>
          <a:ln w="15240">
            <a:solidFill>
              <a:srgbClr val="287A4C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29247" y="3324606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7710297" y="3324606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4922139" y="4333494"/>
            <a:ext cx="723900" cy="723900"/>
          </a:xfrm>
          <a:prstGeom prst="ellipse">
            <a:avLst/>
          </a:prstGeom>
          <a:solidFill>
            <a:srgbClr val="1E5C39">
              <a:alpha val="20000"/>
            </a:srgbClr>
          </a:solidFill>
          <a:ln w="15240">
            <a:solidFill>
              <a:srgbClr val="1E5C39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922139" y="4600194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5703189" y="4600194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7928610" y="2390394"/>
            <a:ext cx="1066800" cy="1066800"/>
          </a:xfrm>
          <a:prstGeom prst="ellipse">
            <a:avLst/>
          </a:prstGeom>
          <a:solidFill>
            <a:srgbClr val="287A4C">
              <a:alpha val="20000"/>
            </a:srgbClr>
          </a:solidFill>
          <a:ln w="15240">
            <a:solidFill>
              <a:srgbClr val="287A4C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928610" y="2828544"/>
            <a:ext cx="1066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061710" y="2828544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1771650" y="5924550"/>
            <a:ext cx="3810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气泡大小代表规模，位置代表两维评分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2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主要终点指标前后对比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「高剂量组」最高（63），「对照组」最低（42），差 21。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214，均值 53.5，可按高低落差定优先级。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「高剂量组」占比最高，约 29%，是本页结构里的主要构成。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71%，可按占比高低分优先级投入。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从「对照组」到「高剂量组」，指标上升 21。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峰值在「高剂量组」（63），谷值在「对照组」（42）。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87A4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敬请各位专家指正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2026-10-17T13:18:48Z</dcterms:created>
  <dcterms:modified xsi:type="dcterms:W3CDTF">2026-10-17T13:18:48Z</dcterms:modified>
</cp:coreProperties>
</file>