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33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34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35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13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3.xlsx"/></Relationships>
</file>

<file path=ppt/charts/_rels/chart13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4.xlsx"/></Relationships>
</file>

<file path=ppt/charts/_rels/chart13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5.xlsx"/></Relationships>
</file>

<file path=ppt/charts/chart1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活动期间预计客流走势 · 整体表现</c:v>
                </c:pt>
              </c:strCache>
            </c:strRef>
          </c:tx>
          <c:spPr>
            <a:solidFill>
              <a:srgbClr val="FFBF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FE0B0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FFBF0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FD058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4E7EF6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CA0DE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4464BB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节前3天</c:v>
                  </c:pt>
                  <c:pt idx="1">
                    <c:v>第一天</c:v>
                  </c:pt>
                  <c:pt idx="2">
                    <c:v>第二天</c:v>
                  </c:pt>
                  <c:pt idx="3">
                    <c:v>第三天</c:v>
                  </c:pt>
                  <c:pt idx="4">
                    <c:v>节后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55</c:v>
                </c:pt>
                <c:pt idx="2">
                  <c:v>100</c:v>
                </c:pt>
                <c:pt idx="3">
                  <c:v>88</c:v>
                </c:pt>
                <c:pt idx="4">
                  <c:v>40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FE0B0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FB48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41708"/>
        </a:solidFill>
        <a:ln w="12700" cap="flat">
          <a:solidFill>
            <a:srgbClr val="241708"/>
          </a:solidFill>
        </a:ln>
        <a:effectLst/>
      </c:spPr>
    </c:plotArea>
    <c:plotVisOnly val="1"/>
    <c:dispBlanksAs val="span"/>
  </c:chart>
  <c:spPr>
    <a:solidFill>
      <a:srgbClr val="241708"/>
    </a:solidFill>
    <a:ln>
      <a:noFill/>
    </a:ln>
    <a:effectLst/>
  </c:spPr>
  <c:externalData r:id="rId1">
    <c:autoUpdate val="0"/>
  </c:externalData>
</c:chartSpace>
</file>

<file path=ppt/charts/chart1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FBF00"/>
              </a:solidFill>
              <a:effectLst/>
            </c:spPr>
          </c:dPt>
          <c:dPt>
            <c:idx val="1"/>
            <c:bubble3D val="0"/>
            <c:spPr>
              <a:solidFill>
                <a:srgbClr val="FFD058"/>
              </a:solidFill>
              <a:effectLst/>
            </c:spPr>
          </c:dPt>
          <c:dPt>
            <c:idx val="2"/>
            <c:bubble3D val="0"/>
            <c:spPr>
              <a:solidFill>
                <a:srgbClr val="4E7EF6"/>
              </a:solidFill>
              <a:effectLst/>
            </c:spPr>
          </c:dPt>
          <c:dPt>
            <c:idx val="3"/>
            <c:bubble3D val="0"/>
            <c:spPr>
              <a:solidFill>
                <a:srgbClr val="8CA0DE"/>
              </a:solidFill>
              <a:effectLst/>
            </c:spPr>
          </c:dPt>
          <c:dPt>
            <c:idx val="4"/>
            <c:bubble3D val="0"/>
            <c:spPr>
              <a:solidFill>
                <a:srgbClr val="4464BB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41708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41708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41708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41708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241708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节前3天</c:v>
                </c:pt>
                <c:pt idx="1">
                  <c:v>第一天</c:v>
                </c:pt>
                <c:pt idx="2">
                  <c:v>第二天</c:v>
                </c:pt>
                <c:pt idx="3">
                  <c:v>第三天</c:v>
                </c:pt>
                <c:pt idx="4">
                  <c:v>节后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30</c:v>
                </c:pt>
                <c:pt idx="1">
                  <c:v>55</c:v>
                </c:pt>
                <c:pt idx="2">
                  <c:v>100</c:v>
                </c:pt>
                <c:pt idx="3">
                  <c:v>88</c:v>
                </c:pt>
                <c:pt idx="4">
                  <c:v>40</c:v>
                </c:pt>
              </c:numCache>
            </c:numRef>
          </c:val>
        </c:ser>
        <c:firstSliceAng val="0"/>
        <c:holeSize val="50"/>
      </c:doughnutChart>
      <c:spPr>
        <a:solidFill>
          <a:srgbClr val="241708"/>
        </a:solidFill>
        <a:ln w="12700" cap="flat">
          <a:solidFill>
            <a:srgbClr val="241708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FFE0B0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241708"/>
    </a:solidFill>
    <a:ln>
      <a:noFill/>
    </a:ln>
    <a:effectLst/>
  </c:spPr>
  <c:externalData r:id="rId1">
    <c:autoUpdate val="0"/>
  </c:externalData>
</c:chartSpace>
</file>

<file path=ppt/charts/chart1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FFBF00"/>
            </a:solidFill>
            <a:ln w="25400" cap="flat">
              <a:solidFill>
                <a:srgbClr val="FFBF0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FE0B0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FFBF00"/>
              </a:solidFill>
              <a:ln w="9525" cap="flat">
                <a:solidFill>
                  <a:srgbClr val="FFBF0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节前3天</c:v>
                  </c:pt>
                  <c:pt idx="1">
                    <c:v>第一天</c:v>
                  </c:pt>
                  <c:pt idx="2">
                    <c:v>第二天</c:v>
                  </c:pt>
                  <c:pt idx="3">
                    <c:v>第三天</c:v>
                  </c:pt>
                  <c:pt idx="4">
                    <c:v>节后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55</c:v>
                </c:pt>
                <c:pt idx="2">
                  <c:v>100</c:v>
                </c:pt>
                <c:pt idx="3">
                  <c:v>88</c:v>
                </c:pt>
                <c:pt idx="4">
                  <c:v>40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FE0B0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FB48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41708"/>
        </a:solidFill>
        <a:ln w="12700" cap="flat">
          <a:solidFill>
            <a:srgbClr val="241708"/>
          </a:solidFill>
        </a:ln>
        <a:effectLst/>
      </c:spPr>
    </c:plotArea>
    <c:plotVisOnly val="1"/>
    <c:dispBlanksAs val="span"/>
  </c:chart>
  <c:spPr>
    <a:solidFill>
      <a:srgbClr val="241708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image" Target="../media/image-9-9.png"/><Relationship Id="rId10" Type="http://schemas.openxmlformats.org/officeDocument/2006/relationships/image" Target="../media/image-9-10.svg"/><Relationship Id="rId11" Type="http://schemas.openxmlformats.org/officeDocument/2006/relationships/image" Target="../media/image-9-11.png"/><Relationship Id="rId12" Type="http://schemas.openxmlformats.org/officeDocument/2006/relationships/image" Target="../media/image-9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E2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节庆活动 · 营销策划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双节同庆，把流量变成到访和口碑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E28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活动的三个看点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34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BF0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围绕双节确定一句主标语，要能一句话说清玩什么、和谁有关。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BF0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白天夜间两条线，各有主打项目。白天适合家庭客群，夜间主打氛围与灯光。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BF0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节前预热、节中造势、节后沉淀，每个阶段的内容形式都不一样。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活动的三个看点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FFBF00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有主题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一句好记的标语贯穿全程。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FFBF00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能参与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设计互动环节，让人愿意拍照分享。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FFBF00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可传播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给足分享理由和素材。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705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468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13435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13435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463165"/>
            <a:ext cx="10363200" cy="19050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171450" cy="171450"/>
          </a:xfrm>
          <a:prstGeom prst="ellipse">
            <a:avLst/>
          </a:prstGeom>
          <a:solidFill>
            <a:srgbClr val="FFBF00"/>
          </a:solidFill>
          <a:ln w="38100">
            <a:solidFill>
              <a:srgbClr val="241708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11" name="Shape 9"/>
          <p:cNvSpPr/>
          <p:nvPr/>
        </p:nvSpPr>
        <p:spPr>
          <a:xfrm>
            <a:off x="3712464" y="2377440"/>
            <a:ext cx="171450" cy="171450"/>
          </a:xfrm>
          <a:prstGeom prst="ellipse">
            <a:avLst/>
          </a:prstGeom>
          <a:solidFill>
            <a:srgbClr val="FFBF00"/>
          </a:solidFill>
          <a:ln w="38100">
            <a:solidFill>
              <a:srgbClr val="241708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712464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3" name="Text 11"/>
          <p:cNvSpPr txBox="1"/>
          <p:nvPr/>
        </p:nvSpPr>
        <p:spPr>
          <a:xfrm>
            <a:off x="3712464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712464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5" name="Shape 13"/>
          <p:cNvSpPr/>
          <p:nvPr/>
        </p:nvSpPr>
        <p:spPr>
          <a:xfrm>
            <a:off x="6510528" y="2377440"/>
            <a:ext cx="171450" cy="171450"/>
          </a:xfrm>
          <a:prstGeom prst="ellipse">
            <a:avLst/>
          </a:prstGeom>
          <a:solidFill>
            <a:srgbClr val="FFBF00"/>
          </a:solidFill>
          <a:ln w="38100">
            <a:solidFill>
              <a:srgbClr val="24170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10528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7" name="Text 15"/>
          <p:cNvSpPr txBox="1"/>
          <p:nvPr/>
        </p:nvSpPr>
        <p:spPr>
          <a:xfrm>
            <a:off x="6510528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510528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9" name="Shape 17"/>
          <p:cNvSpPr/>
          <p:nvPr/>
        </p:nvSpPr>
        <p:spPr>
          <a:xfrm>
            <a:off x="9308592" y="2377440"/>
            <a:ext cx="171450" cy="171450"/>
          </a:xfrm>
          <a:prstGeom prst="ellipse">
            <a:avLst/>
          </a:prstGeom>
          <a:solidFill>
            <a:srgbClr val="FFBF00"/>
          </a:solidFill>
          <a:ln w="38100">
            <a:solidFill>
              <a:srgbClr val="241708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308592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308592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308592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0991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3754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042035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042035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96490"/>
            <a:ext cx="666750" cy="4381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47269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396490"/>
            <a:ext cx="2381250" cy="4381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47269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396490"/>
            <a:ext cx="7315200" cy="4381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47269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0363200" cy="495300"/>
          </a:xfrm>
          <a:prstGeom prst="rect">
            <a:avLst/>
          </a:prstGeom>
          <a:solidFill>
            <a:srgbClr val="332514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9584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25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9584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9584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围绕双节确定一句主标语，要能一句话说清玩什么、和谁有关。</a:t>
            </a:r>
            <a:endParaRPr lang="en-US" sz="1125" dirty="0"/>
          </a:p>
        </p:txBody>
      </p:sp>
      <p:sp>
        <p:nvSpPr>
          <p:cNvPr id="16" name="Shape 14"/>
          <p:cNvSpPr/>
          <p:nvPr/>
        </p:nvSpPr>
        <p:spPr>
          <a:xfrm>
            <a:off x="914400" y="3320415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4537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25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4537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4537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白天夜间两条线，各有主打项目。白天适合家庭客群，夜间主打氛围与灯光。</a:t>
            </a:r>
            <a:endParaRPr lang="en-US" sz="1125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495300"/>
          </a:xfrm>
          <a:prstGeom prst="rect">
            <a:avLst/>
          </a:prstGeom>
          <a:solidFill>
            <a:srgbClr val="332514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490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25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490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125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490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节前预热、节中造势、节后沉淀，每个阶段的内容形式都不一样。</a:t>
            </a:r>
            <a:endParaRPr lang="en-US" sz="1125" dirty="0"/>
          </a:p>
        </p:txBody>
      </p:sp>
      <p:sp>
        <p:nvSpPr>
          <p:cNvPr id="25" name="Shape 23"/>
          <p:cNvSpPr/>
          <p:nvPr/>
        </p:nvSpPr>
        <p:spPr>
          <a:xfrm>
            <a:off x="914400" y="4311015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4443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125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4443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保障与预案</a:t>
            </a:r>
            <a:endParaRPr lang="en-US" sz="1125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4443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客流、安全、天气三类预案备齐。预案不是走形式，关键时候能顶上去。</a:t>
            </a:r>
            <a:endParaRPr lang="en-US" sz="1125" dirty="0"/>
          </a:p>
        </p:txBody>
      </p:sp>
      <p:sp>
        <p:nvSpPr>
          <p:cNvPr id="29" name="Shape 27"/>
          <p:cNvSpPr/>
          <p:nvPr/>
        </p:nvSpPr>
        <p:spPr>
          <a:xfrm>
            <a:off x="914400" y="4806315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42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六个活动动作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32514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FFBF0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定主题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一句主标语定调。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32514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FFBF0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排日程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白天夜间分线安排。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32514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FFBF0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做亮点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打造一两个必打卡项目。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32514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FFBF0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强传播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设计分享钩子与话题。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32514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FFBF0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保安全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人流与应急预案到位。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332514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FFBF0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看效果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实时监测客流与转化。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47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48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49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51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332514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FFBF0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241708"/>
          </a:solidFill>
          <a:ln w="9525">
            <a:solidFill>
              <a:srgbClr val="40311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FFBF0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241708"/>
          </a:solidFill>
          <a:ln w="9525">
            <a:solidFill>
              <a:srgbClr val="40311E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FFBF0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241708"/>
          </a:solidFill>
          <a:ln w="9525">
            <a:solidFill>
              <a:srgbClr val="40311E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FFBF0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40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41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42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32514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FFBF0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32514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4E7EF6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E7EF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32514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47C04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47C0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332514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FFBF0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保障与预案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41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42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43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5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人流是效果，安全是底线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132058"/>
            <a:ext cx="800100" cy="476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预案要在人潮到来之前做好。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高峰时段的分流与引导，决定体验好坏。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天气等不可控因素，准备 B 方案。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6896100" y="48022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BF00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定位矩阵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6" name="Shape 4"/>
          <p:cNvSpPr/>
          <p:nvPr/>
        </p:nvSpPr>
        <p:spPr>
          <a:xfrm>
            <a:off x="1905000" y="5867400"/>
            <a:ext cx="9182100" cy="19050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7" name="Shape 5"/>
          <p:cNvSpPr/>
          <p:nvPr/>
        </p:nvSpPr>
        <p:spPr>
          <a:xfrm>
            <a:off x="1905000" y="2286000"/>
            <a:ext cx="19050" cy="3581400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90500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业务价值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8229600" y="59626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落地难度 →</a:t>
            </a:r>
            <a:endParaRPr lang="en-US" sz="975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5962650"/>
            <a:ext cx="152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低 ←→ 高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192405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332307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09550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优先攻坚</a:t>
            </a:r>
            <a:endParaRPr lang="en-US" sz="1425" dirty="0"/>
          </a:p>
        </p:txBody>
      </p:sp>
      <p:sp>
        <p:nvSpPr>
          <p:cNvPr id="13" name="Text 11"/>
          <p:cNvSpPr txBox="1"/>
          <p:nvPr/>
        </p:nvSpPr>
        <p:spPr>
          <a:xfrm>
            <a:off x="209550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价值高、难度大：作为重点专项立项推进。</a:t>
            </a:r>
            <a:endParaRPr lang="en-US" sz="975" dirty="0"/>
          </a:p>
        </p:txBody>
      </p:sp>
      <p:sp>
        <p:nvSpPr>
          <p:cNvPr id="14" name="Shape 12"/>
          <p:cNvSpPr/>
          <p:nvPr/>
        </p:nvSpPr>
        <p:spPr>
          <a:xfrm>
            <a:off x="6515100" y="23145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4B3507"/>
          </a:solidFill>
          <a:ln w="11430">
            <a:solidFill>
              <a:srgbClr val="FFBF0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686550" y="24574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快速见效</a:t>
            </a:r>
            <a:endParaRPr lang="en-US" sz="1425" dirty="0"/>
          </a:p>
        </p:txBody>
      </p:sp>
      <p:sp>
        <p:nvSpPr>
          <p:cNvPr id="16" name="Text 14"/>
          <p:cNvSpPr txBox="1"/>
          <p:nvPr/>
        </p:nvSpPr>
        <p:spPr>
          <a:xfrm>
            <a:off x="6686550" y="27622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价值高、难度低：先做，形成可见成果。</a:t>
            </a:r>
            <a:endParaRPr lang="en-US" sz="975" dirty="0"/>
          </a:p>
        </p:txBody>
      </p:sp>
      <p:sp>
        <p:nvSpPr>
          <p:cNvPr id="17" name="Shape 15"/>
          <p:cNvSpPr/>
          <p:nvPr/>
        </p:nvSpPr>
        <p:spPr>
          <a:xfrm>
            <a:off x="192405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332307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209550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择优补位</a:t>
            </a:r>
            <a:endParaRPr lang="en-US" sz="1425" dirty="0"/>
          </a:p>
        </p:txBody>
      </p:sp>
      <p:sp>
        <p:nvSpPr>
          <p:cNvPr id="19" name="Text 17"/>
          <p:cNvSpPr txBox="1"/>
          <p:nvPr/>
        </p:nvSpPr>
        <p:spPr>
          <a:xfrm>
            <a:off x="209550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价值低、难度低：有余力时补齐，避免长期空缺。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6515100" y="4105275"/>
            <a:ext cx="4543425" cy="1733550"/>
          </a:xfrm>
          <a:prstGeom prst="roundRect">
            <a:avLst>
              <a:gd name="adj" fmla="val 3297"/>
            </a:avLst>
          </a:prstGeom>
          <a:solidFill>
            <a:srgbClr val="332307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86550" y="4248150"/>
            <a:ext cx="417195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暂缓观察</a:t>
            </a:r>
            <a:endParaRPr lang="en-US" sz="1425" dirty="0"/>
          </a:p>
        </p:txBody>
      </p:sp>
      <p:sp>
        <p:nvSpPr>
          <p:cNvPr id="22" name="Text 20"/>
          <p:cNvSpPr txBox="1"/>
          <p:nvPr/>
        </p:nvSpPr>
        <p:spPr>
          <a:xfrm>
            <a:off x="6686550" y="4552950"/>
            <a:ext cx="417195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价值低、难度大：暂不投入，定期回看。</a:t>
            </a:r>
            <a:endParaRPr lang="en-US" sz="97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活动期间预计客流走势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32514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「第二天」最高（100），「节前3天」最低（30），差 70。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313，均值 62.6，可按高低落差定优先级。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32514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「第二天」占比最高，约 32%，是本页结构里的主要构成。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68%，可按占比高低分优先级投入。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4170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BF0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32514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BF0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从「节前3天」到「节后」，指标上升 10。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E0B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峰值在「第二天」（100），谷值在「节前3天」（30）。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41708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40311E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FB4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BF0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BF0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2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2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2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C2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E2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保障与预案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BF0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E28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33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C2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E28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C2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愿双节活动圆满成功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BF00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BF00">
              <a:alpha val="1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BF00">
              <a:alpha val="13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BF00">
              <a:alpha val="1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BF00">
              <a:alpha val="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BF00">
              <a:alpha val="3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5039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2026-10-17T13:21:05Z</dcterms:created>
  <dcterms:modified xsi:type="dcterms:W3CDTF">2026-10-17T13:21:05Z</dcterms:modified>
</cp:coreProperties>
</file>