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1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2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3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上季度点检执行率（按类别） · 整体表现</c:v>
                </c:pt>
              </c:strCache>
            </c:strRef>
          </c:tx>
          <c:spPr>
            <a:solidFill>
              <a:srgbClr val="1A4EA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9A4E8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2CAF2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润滑系统</c:v>
                  </c:pt>
                  <c:pt idx="1">
                    <c:v>电气控制</c:v>
                  </c:pt>
                  <c:pt idx="2">
                    <c:v>传动部件</c:v>
                  </c:pt>
                  <c:pt idx="3">
                    <c:v>安全防护</c:v>
                  </c:pt>
                  <c:pt idx="4">
                    <c:v>气路系统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96</c:v>
                </c:pt>
                <c:pt idx="1">
                  <c:v>88</c:v>
                </c:pt>
                <c:pt idx="2">
                  <c:v>79</c:v>
                </c:pt>
                <c:pt idx="3">
                  <c:v>71</c:v>
                </c:pt>
                <c:pt idx="4">
                  <c:v>64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23B7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bubble3D val="0"/>
            <c:spPr>
              <a:solidFill>
                <a:srgbClr val="79A4E8"/>
              </a:solidFill>
              <a:effectLst/>
            </c:spPr>
          </c:dPt>
          <c:dPt>
            <c:idx val="4"/>
            <c:bubble3D val="0"/>
            <c:spPr>
              <a:solidFill>
                <a:srgbClr val="B2CAF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润滑系统</c:v>
                </c:pt>
                <c:pt idx="1">
                  <c:v>电气控制</c:v>
                </c:pt>
                <c:pt idx="2">
                  <c:v>传动部件</c:v>
                </c:pt>
                <c:pt idx="3">
                  <c:v>安全防护</c:v>
                </c:pt>
                <c:pt idx="4">
                  <c:v>气路系统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96</c:v>
                </c:pt>
                <c:pt idx="1">
                  <c:v>88</c:v>
                </c:pt>
                <c:pt idx="2">
                  <c:v>79</c:v>
                </c:pt>
                <c:pt idx="3">
                  <c:v>71</c:v>
                </c:pt>
                <c:pt idx="4">
                  <c:v>64</c:v>
                </c:pt>
              </c:numCache>
            </c:numRef>
          </c:val>
        </c:ser>
        <c:firstSliceAng val="0"/>
        <c:holeSize val="50"/>
      </c:doughnutChart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23B7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A4EA0"/>
            </a:solidFill>
            <a:ln w="25400" cap="flat">
              <a:solidFill>
                <a:srgbClr val="1A4EA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A4EA0"/>
              </a:solidFill>
              <a:ln w="9525" cap="flat">
                <a:solidFill>
                  <a:srgbClr val="1A4EA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润滑系统</c:v>
                  </c:pt>
                  <c:pt idx="1">
                    <c:v>电气控制</c:v>
                  </c:pt>
                  <c:pt idx="2">
                    <c:v>传动部件</c:v>
                  </c:pt>
                  <c:pt idx="3">
                    <c:v>安全防护</c:v>
                  </c:pt>
                  <c:pt idx="4">
                    <c:v>气路系统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96</c:v>
                </c:pt>
                <c:pt idx="1">
                  <c:v>88</c:v>
                </c:pt>
                <c:pt idx="2">
                  <c:v>79</c:v>
                </c:pt>
                <c:pt idx="3">
                  <c:v>71</c:v>
                </c:pt>
                <c:pt idx="4">
                  <c:v>64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image" Target="../media/image-7-7.png"/><Relationship Id="rId8" Type="http://schemas.openxmlformats.org/officeDocument/2006/relationships/image" Target="../media/image-7-8.svg"/><Relationship Id="rId9" Type="http://schemas.openxmlformats.org/officeDocument/2006/relationships/image" Target="../media/image-7-9.png"/><Relationship Id="rId10" Type="http://schemas.openxmlformats.org/officeDocument/2006/relationships/image" Target="../media/image-7-10.svg"/><Relationship Id="rId11" Type="http://schemas.openxmlformats.org/officeDocument/2006/relationships/image" Target="../media/image-7-11.png"/><Relationship Id="rId12" Type="http://schemas.openxmlformats.org/officeDocument/2006/relationships/image" Target="../media/image-7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内部培训 · 现场作业标准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面向一线操作与点检人员，统一判定口径与记录方式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点检标准的三个支点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对比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点检六步法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4" name="Shape 2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276350"/>
            <a:ext cx="38100" cy="2038350"/>
          </a:xfrm>
          <a:prstGeom prst="rect">
            <a:avLst/>
          </a:prstGeom>
          <a:solidFill>
            <a:srgbClr val="256BD9">
              <a:alpha val="7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1352550"/>
            <a:ext cx="381000" cy="38100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57300" y="1447800"/>
            <a:ext cx="190500" cy="1905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04825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65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点检不是填表打卡，是在故障发生前把它拦下来。漏检一次，换来的可能是一次非计划停机，甚至整线停摆，损失远高于那几分钟的检查。判定标准写在点检卡上，不靠老师傅的手感。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2935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6229350" y="1276350"/>
            <a:ext cx="38100" cy="2038350"/>
          </a:xfrm>
          <a:prstGeom prst="rect">
            <a:avLst/>
          </a:prstGeom>
          <a:solidFill>
            <a:srgbClr val="256BD9">
              <a:alpha val="7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477000" y="1352550"/>
            <a:ext cx="381000" cy="38100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2250" y="1447800"/>
            <a:ext cx="190500" cy="19050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036320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7" name="Text 13"/>
          <p:cNvSpPr txBox="1"/>
          <p:nvPr/>
        </p:nvSpPr>
        <p:spPr>
          <a:xfrm>
            <a:off x="647700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650" dirty="0"/>
          </a:p>
        </p:txBody>
      </p:sp>
      <p:sp>
        <p:nvSpPr>
          <p:cNvPr id="18" name="Text 14"/>
          <p:cNvSpPr txBox="1"/>
          <p:nvPr/>
        </p:nvSpPr>
        <p:spPr>
          <a:xfrm>
            <a:off x="647700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定部位、定标准、定周期，三样缺一不可。部位不清就漏项，标准不明就靠感觉，周期不定就成了想起来才做的事。三项落到点检卡上，新人照着卡也能做，不必依赖经验传承。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91440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914400" y="3867150"/>
            <a:ext cx="38100" cy="2038350"/>
          </a:xfrm>
          <a:prstGeom prst="rect">
            <a:avLst/>
          </a:prstGeom>
          <a:solidFill>
            <a:srgbClr val="256BD9">
              <a:alpha val="7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62050" y="3943350"/>
            <a:ext cx="381000" cy="38100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7300" y="4038600"/>
            <a:ext cx="190500" cy="1905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504825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24" name="Text 19"/>
          <p:cNvSpPr txBox="1"/>
          <p:nvPr/>
        </p:nvSpPr>
        <p:spPr>
          <a:xfrm>
            <a:off x="116205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650" dirty="0"/>
          </a:p>
        </p:txBody>
      </p:sp>
      <p:sp>
        <p:nvSpPr>
          <p:cNvPr id="25" name="Text 20"/>
          <p:cNvSpPr txBox="1"/>
          <p:nvPr/>
        </p:nvSpPr>
        <p:spPr>
          <a:xfrm>
            <a:off x="116205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对照点检卡上的标准值判定，有油污、有异响、超温超压就是异常。一旦超差，当场记录、当场上报，不做经验性放行。宁可多停十分钟确认，也不带病运行一整天。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622935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6229350" y="3867150"/>
            <a:ext cx="38100" cy="2038350"/>
          </a:xfrm>
          <a:prstGeom prst="rect">
            <a:avLst/>
          </a:prstGeom>
          <a:solidFill>
            <a:srgbClr val="256BD9">
              <a:alpha val="75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6477000" y="3943350"/>
            <a:ext cx="381000" cy="38100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72250" y="4038600"/>
            <a:ext cx="190500" cy="190500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1036320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31" name="Text 25"/>
          <p:cNvSpPr txBox="1"/>
          <p:nvPr/>
        </p:nvSpPr>
        <p:spPr>
          <a:xfrm>
            <a:off x="647700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记录与闭环</a:t>
            </a:r>
            <a:endParaRPr lang="en-US" sz="1650" dirty="0"/>
          </a:p>
        </p:txBody>
      </p:sp>
      <p:sp>
        <p:nvSpPr>
          <p:cNvPr id="32" name="Text 26"/>
          <p:cNvSpPr txBox="1"/>
          <p:nvPr/>
        </p:nvSpPr>
        <p:spPr>
          <a:xfrm>
            <a:off x="647700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点检记录当日归档，纸面与系统保持一致。判为异常的项要挂账跟踪，整改人到场、验证人签字，跟到关闭为止。次日晨会通报未闭环项，谁在拖一眼就能看出来。</a:t>
            </a:r>
            <a:endParaRPr lang="en-US" sz="1200" dirty="0"/>
          </a:p>
        </p:txBody>
      </p:sp>
      <p:sp>
        <p:nvSpPr>
          <p:cNvPr id="33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4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6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15</a:t>
            </a:r>
            <a:endParaRPr lang="en-US" sz="1050" dirty="0"/>
          </a:p>
        </p:txBody>
      </p:sp>
      <p:sp>
        <p:nvSpPr>
          <p:cNvPr id="37" name="Shape 31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40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1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2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3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44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15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点检标准的三个支点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每台设备明确要到哪些点位，不漏不重。用示意图把点位标出来，新人也能照着找。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定标准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给出可判定的标准值，不凭手感放行。能读到数的用仪表，读不到数的给对照图。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定周期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按班次或天数固定频次，到期即查。周期表上墙，班组交接先确认点检是否做完。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34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5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6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8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71513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47738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 vs 标准式点检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14363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14363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92618"/>
            <a:ext cx="4953000" cy="3350895"/>
          </a:xfrm>
          <a:prstGeom prst="roundRect">
            <a:avLst>
              <a:gd name="adj" fmla="val 3980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102168"/>
            <a:ext cx="47625" cy="32385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43000" y="2140268"/>
            <a:ext cx="44958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1162050" y="2749868"/>
            <a:ext cx="66675" cy="6667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71600" y="2654618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靠老师傅手感判断</a:t>
            </a:r>
            <a:endParaRPr lang="en-US" sz="1275" dirty="0"/>
          </a:p>
        </p:txBody>
      </p:sp>
      <p:sp>
        <p:nvSpPr>
          <p:cNvPr id="11" name="Shape 9"/>
          <p:cNvSpPr/>
          <p:nvPr/>
        </p:nvSpPr>
        <p:spPr>
          <a:xfrm>
            <a:off x="1162050" y="3220879"/>
            <a:ext cx="66675" cy="6667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371600" y="3125629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记录随手填、事后补</a:t>
            </a:r>
            <a:endParaRPr lang="en-US" sz="1275" dirty="0"/>
          </a:p>
        </p:txBody>
      </p:sp>
      <p:sp>
        <p:nvSpPr>
          <p:cNvPr id="13" name="Shape 11"/>
          <p:cNvSpPr/>
          <p:nvPr/>
        </p:nvSpPr>
        <p:spPr>
          <a:xfrm>
            <a:off x="1162050" y="3691890"/>
            <a:ext cx="66675" cy="6667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1371600" y="3596640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异常口头转达</a:t>
            </a:r>
            <a:endParaRPr lang="en-US" sz="1275" dirty="0"/>
          </a:p>
        </p:txBody>
      </p:sp>
      <p:sp>
        <p:nvSpPr>
          <p:cNvPr id="15" name="Shape 13"/>
          <p:cNvSpPr/>
          <p:nvPr/>
        </p:nvSpPr>
        <p:spPr>
          <a:xfrm>
            <a:off x="1162050" y="4162901"/>
            <a:ext cx="66675" cy="6667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371600" y="4067651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责任难追溯到人</a:t>
            </a:r>
            <a:endParaRPr lang="en-US" sz="1275" dirty="0"/>
          </a:p>
        </p:txBody>
      </p:sp>
      <p:sp>
        <p:nvSpPr>
          <p:cNvPr id="17" name="Shape 15"/>
          <p:cNvSpPr/>
          <p:nvPr/>
        </p:nvSpPr>
        <p:spPr>
          <a:xfrm>
            <a:off x="6324600" y="1892618"/>
            <a:ext cx="4953000" cy="3350895"/>
          </a:xfrm>
          <a:prstGeom prst="roundRect">
            <a:avLst>
              <a:gd name="adj" fmla="val 3980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6324600" y="2102168"/>
            <a:ext cx="47625" cy="32385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553200" y="2140268"/>
            <a:ext cx="44958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标准式点检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6572250" y="2749868"/>
            <a:ext cx="66675" cy="6667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781800" y="2654618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对照标准值判定</a:t>
            </a:r>
            <a:endParaRPr lang="en-US" sz="1275" dirty="0"/>
          </a:p>
        </p:txBody>
      </p:sp>
      <p:sp>
        <p:nvSpPr>
          <p:cNvPr id="22" name="Shape 20"/>
          <p:cNvSpPr/>
          <p:nvPr/>
        </p:nvSpPr>
        <p:spPr>
          <a:xfrm>
            <a:off x="6572250" y="3220879"/>
            <a:ext cx="66675" cy="6667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781800" y="3125629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现场留痕、当日归档</a:t>
            </a:r>
            <a:endParaRPr lang="en-US" sz="1275" dirty="0"/>
          </a:p>
        </p:txBody>
      </p:sp>
      <p:sp>
        <p:nvSpPr>
          <p:cNvPr id="24" name="Shape 22"/>
          <p:cNvSpPr/>
          <p:nvPr/>
        </p:nvSpPr>
        <p:spPr>
          <a:xfrm>
            <a:off x="6572250" y="3691890"/>
            <a:ext cx="66675" cy="6667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781800" y="3596640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异常即上报、生成记录</a:t>
            </a:r>
            <a:endParaRPr lang="en-US" sz="1275" dirty="0"/>
          </a:p>
        </p:txBody>
      </p:sp>
      <p:sp>
        <p:nvSpPr>
          <p:cNvPr id="26" name="Shape 24"/>
          <p:cNvSpPr/>
          <p:nvPr/>
        </p:nvSpPr>
        <p:spPr>
          <a:xfrm>
            <a:off x="6572250" y="4162901"/>
            <a:ext cx="66675" cy="6667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6781800" y="4067651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每条记录可追到人和时间</a:t>
            </a:r>
            <a:endParaRPr lang="en-US" sz="1275" dirty="0"/>
          </a:p>
        </p:txBody>
      </p:sp>
      <p:sp>
        <p:nvSpPr>
          <p:cNvPr id="28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6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7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372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0134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80085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80085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034540"/>
            <a:ext cx="666750" cy="438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66800" y="2110740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序号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581150" y="2034540"/>
            <a:ext cx="2381250" cy="438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733550" y="2110740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环节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62400" y="2034540"/>
            <a:ext cx="7315200" cy="438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114800" y="2110740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核心要点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14400" y="2472690"/>
            <a:ext cx="10363200" cy="676275"/>
          </a:xfrm>
          <a:prstGeom prst="rect">
            <a:avLst/>
          </a:prstGeom>
          <a:solidFill>
            <a:srgbClr val="DFE6F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66800" y="260604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733550" y="260604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4114800" y="260604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点检不是填表打卡，是在故障发生前把它拦下来。漏检一次，换来的可能是一次非计划停机，甚至整线停摆，损失远高于那几分钟的检查。判定标准写在点检卡上…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14400" y="313944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066800" y="328231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733550" y="328231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4114800" y="328231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定部位、定标准、定周期，三样缺一不可。部位不清就漏项，标准不明就靠感觉，周期不定就成了想起来才做的事。三项落到点检卡上，新人照着卡也能做，不必依赖经验传承。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14400" y="381571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1" name="Shape 19"/>
          <p:cNvSpPr/>
          <p:nvPr/>
        </p:nvSpPr>
        <p:spPr>
          <a:xfrm>
            <a:off x="914400" y="3825240"/>
            <a:ext cx="10363200" cy="676275"/>
          </a:xfrm>
          <a:prstGeom prst="rect">
            <a:avLst/>
          </a:prstGeom>
          <a:solidFill>
            <a:srgbClr val="DFE6F3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66800" y="395859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1733550" y="395859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4114800" y="395859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对照点检卡上的标准值判定，有油污、有异响、超温超压就是异常。一旦超差，当场记录、当场上报，不做经验性放行。宁可多停十分钟确认，也不带病运行一整天。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914400" y="449199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66800" y="463486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1733550" y="463486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记录与闭环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4114800" y="463486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点检记录当日归档，纸面与系统保持一致。判为异常的项要挂账跟踪，整改人到场、验证人签字，跟到关闭为止。次日晨会通报未闭环项，谁在拖一眼就能看出来。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914400" y="516826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8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9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41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点检六步法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明确每台设备要查的点位，不漏不重。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定标准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给出可判定的标准值，不凭经验放行。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定周期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按班次或天数固定频次，到期即查。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留痕迹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现场记录当日归档，原始数据可回看。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异常上报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超差即上报，不做经验性豁免。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跟到关闭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整改跟踪到闭环，未关闭不销项。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43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4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5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6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47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教育培训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36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7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8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975F12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75F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94993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记录与闭环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37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8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9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41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三类最常漏检的部位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润滑与油位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最容易漏，也最容易在漏检后出事。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传动与紧固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振动和异响是早期信号，靠眼看手摸。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安全防护装置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防护失效属红线项，一票否决。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上季度点检执行率（按类别）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6F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「润滑系统」最高（96），「气路系统」最低（64），差 32。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398，均值 79.6，可按高低落差定优先级。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2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6F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「润滑系统」占比最高，约 24%，是本页结构里的主要构成。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4 项合计约 76%，可按占比高低分优先级投入。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6F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从「润滑系统」到「气路系统」，指标下降 32。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峰值在「润滑系统」（96），谷值在「气路系统」（64）。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2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记录与闭环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56BD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按标准执行，有疑问联系培训科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2026-10-17T14:54:13Z</dcterms:created>
  <dcterms:modified xsi:type="dcterms:W3CDTF">2026-10-17T14:54:13Z</dcterms:modified>
</cp:coreProperties>
</file>