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5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6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上季度点检执行率（按类别） · 整体表现</c:v>
                </c:pt>
              </c:strCache>
            </c:strRef>
          </c:tx>
          <c:spPr>
            <a:solidFill>
              <a:srgbClr val="18342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1C3BB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C1E1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8342D"/>
              </a:solidFill>
              <a:effectLst/>
            </c:spPr>
          </c:dPt>
          <c:dPt>
            <c:idx val="1"/>
            <c:bubble3D val="0"/>
            <c:spPr>
              <a:solidFill>
                <a:srgbClr val="15433B"/>
              </a:solidFill>
              <a:effectLst/>
            </c:spPr>
          </c:dPt>
          <c:dPt>
            <c:idx val="2"/>
            <c:bubble3D val="0"/>
            <c:spPr>
              <a:solidFill>
                <a:srgbClr val="12554A"/>
              </a:solidFill>
              <a:effectLst/>
            </c:spPr>
          </c:dPt>
          <c:dPt>
            <c:idx val="3"/>
            <c:bubble3D val="0"/>
            <c:spPr>
              <a:solidFill>
                <a:srgbClr val="71978E"/>
              </a:solidFill>
              <a:effectLst/>
            </c:spPr>
          </c:dPt>
          <c:dPt>
            <c:idx val="4"/>
            <c:bubble3D val="0"/>
            <c:spPr>
              <a:solidFill>
                <a:srgbClr val="B1C3B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5F2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润滑系统</c:v>
                </c:pt>
                <c:pt idx="1">
                  <c:v>电气控制</c:v>
                </c:pt>
                <c:pt idx="2">
                  <c:v>传动部件</c:v>
                </c:pt>
                <c:pt idx="3">
                  <c:v>安全防护</c:v>
                </c:pt>
                <c:pt idx="4">
                  <c:v>气路系统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</c:ser>
        <c:firstSliceAng val="0"/>
        <c:holeSize val="50"/>
      </c:doughnutChart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C1E1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8342D"/>
            </a:solidFill>
            <a:ln w="25400" cap="flat">
              <a:solidFill>
                <a:srgbClr val="18342D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C1E1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8342D"/>
              </a:solidFill>
              <a:ln w="9525" cap="flat">
                <a:solidFill>
                  <a:srgbClr val="18342D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润滑系统</c:v>
                  </c:pt>
                  <c:pt idx="1">
                    <c:v>电气控制</c:v>
                  </c:pt>
                  <c:pt idx="2">
                    <c:v>传动部件</c:v>
                  </c:pt>
                  <c:pt idx="3">
                    <c:v>安全防护</c:v>
                  </c:pt>
                  <c:pt idx="4">
                    <c:v>气路系统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96</c:v>
                </c:pt>
                <c:pt idx="1">
                  <c:v>88</c:v>
                </c:pt>
                <c:pt idx="2">
                  <c:v>79</c:v>
                </c:pt>
                <c:pt idx="3">
                  <c:v>71</c:v>
                </c:pt>
                <c:pt idx="4">
                  <c:v>64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C1E1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C4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5F2EC"/>
        </a:solidFill>
        <a:ln w="12700" cap="flat">
          <a:solidFill>
            <a:srgbClr val="F5F2EC"/>
          </a:solidFill>
        </a:ln>
        <a:effectLst/>
      </c:spPr>
    </c:plotArea>
    <c:plotVisOnly val="1"/>
    <c:dispBlanksAs val="span"/>
  </c:chart>
  <c:spPr>
    <a:solidFill>
      <a:srgbClr val="F5F2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内部培训 · 现场作业标准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面向一线操作与点检人员，统一判定口径与记录方式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点检不是填表打卡，是在故障发生前把它拦下来。漏检一次，换来的可能是一次非计划停机，甚至整线停摆，损失远高于那几分钟的检查。判定标准写在点检卡上，不靠老师傅的手感。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12554A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每台设备明确要到哪些点位，不漏不重。用示意图把点位标出来，新人也能照着找。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给出可判定的标准值，不凭手感放行。能读到数的用仪表，读不到数的给对照图。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按班次或天数固定频次，到期即查。周期表上墙，班组交接先确认点检是否做完。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点检不是填表打卡，是在故障发生前把它拦下来。漏检一次，换来的可能是一次非计划停机，甚至整线停摆，损失远高于那几分钟的检查。判定标准写在点检卡上…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定部位、定标准、定周期，三样缺一不可。部位不清就漏项，标准不明就靠感觉，周期不定就成了想起来才做的事。三项落到点检卡上，新人照着卡也能做，不必依赖经验传承。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对照点检卡上的标准值判定，有油污、有异响、超温超压就是异常。一旦超差，当场记录、当场上报，不做经验性放行。宁可多停十分钟确认，也不带病运行一整天。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点检记录当日归档，纸面与系统保持一致。判为异常的项要挂账跟踪，整改人到场、验证人签字，跟到关闭为止。次日晨会通报未闭环项，谁在拖一眼就能看出来。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点检六步法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定部位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明确每台设备要查的点位，不漏不重。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定标准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给出可判定的标准值，不凭经验放行。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定周期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按班次或天数固定频次，到期即查。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留痕迹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现场记录当日归档，原始数据可回看。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超差即上报，不做经验性豁免。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E6E3DD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跟到关闭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整改跟踪到闭环，未关闭不销项。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5F2EC"/>
          </a:solidFill>
          <a:ln w="9525">
            <a:solidFill>
              <a:srgbClr val="D9D6D1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84152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4152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0C3B3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C3B3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12554A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走进产线，把标准立起来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点检不是记录数字，是把故障挡在发生之前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照标准查：按点检卡逐项确认，不做经验性跳过。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超差就记：判定为异常的，当场记录并上报。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组织架构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4572000" y="1925955"/>
            <a:ext cx="3048000" cy="609600"/>
          </a:xfrm>
          <a:prstGeom prst="roundRect">
            <a:avLst>
              <a:gd name="adj" fmla="val 9375"/>
            </a:avLst>
          </a:prstGeom>
          <a:solidFill>
            <a:srgbClr val="1255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724400" y="2116455"/>
            <a:ext cx="2743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教育培训推进小组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086475" y="25355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9" name="Shape 7"/>
          <p:cNvSpPr/>
          <p:nvPr/>
        </p:nvSpPr>
        <p:spPr>
          <a:xfrm>
            <a:off x="2124075" y="2802255"/>
            <a:ext cx="7943850" cy="190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0" name="Shape 8"/>
          <p:cNvSpPr/>
          <p:nvPr/>
        </p:nvSpPr>
        <p:spPr>
          <a:xfrm>
            <a:off x="211455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Shape 9"/>
          <p:cNvSpPr/>
          <p:nvPr/>
        </p:nvSpPr>
        <p:spPr>
          <a:xfrm>
            <a:off x="9144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287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287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476250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5" name="Shape 13"/>
          <p:cNvSpPr/>
          <p:nvPr/>
        </p:nvSpPr>
        <p:spPr>
          <a:xfrm>
            <a:off x="35623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6766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36766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741045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030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60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460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10058400" y="2802255"/>
            <a:ext cx="19050" cy="2667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3" name="Shape 21"/>
          <p:cNvSpPr/>
          <p:nvPr/>
        </p:nvSpPr>
        <p:spPr>
          <a:xfrm>
            <a:off x="8858250" y="3068955"/>
            <a:ext cx="2419350" cy="609600"/>
          </a:xfrm>
          <a:prstGeom prst="roundRect">
            <a:avLst>
              <a:gd name="adj" fmla="val 9375"/>
            </a:avLst>
          </a:prstGeom>
          <a:solidFill>
            <a:srgbClr val="DADFD9"/>
          </a:solidFill>
          <a:ln w="9525">
            <a:solidFill>
              <a:srgbClr val="12554A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972550" y="3183255"/>
            <a:ext cx="2190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972550" y="3411855"/>
            <a:ext cx="2190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负责人 · 对接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E6E3D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0C3B33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12554A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12554A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12554A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9A8A3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0C3B33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42" name="Shape 4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45" name="Text 4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上季度点检执行率（按类别）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「润滑系统」最高（96），「气路系统」最低（64），差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398，均值 79.6，可按高低落差定优先级。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「润滑系统」占比最高，约 24%，是本页结构里的主要构成。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76%，可按占比高低分优先级投入。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E6E3DD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从「润滑系统」到「气路系统」，指标下降 32。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峰值在「润滑系统」（96），谷值在「气路系统」（64）。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为什么要点检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点检三要素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异常如何判定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记录与闭环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设备日常点检标准作业培训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按标准执行，有疑问联系培训科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2026-10-17T14:54:24Z</dcterms:created>
  <dcterms:modified xsi:type="dcterms:W3CDTF">2026-10-17T14:54:24Z</dcterms:modified>
</cp:coreProperties>
</file>