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各类客诉占比 · 整体表现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上菜速度</c:v>
                </c:pt>
                <c:pt idx="1">
                  <c:v>菜品口味</c:v>
                </c:pt>
                <c:pt idx="2">
                  <c:v>服务态度</c:v>
                </c:pt>
                <c:pt idx="3">
                  <c:v>环境卫生</c:v>
                </c:pt>
                <c:pt idx="4">
                  <c:v>结账流程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上菜速度</c:v>
                  </c:pt>
                  <c:pt idx="1">
                    <c:v>菜品口味</c:v>
                  </c:pt>
                  <c:pt idx="2">
                    <c:v>服务态度</c:v>
                  </c:pt>
                  <c:pt idx="3">
                    <c:v>环境卫生</c:v>
                  </c:pt>
                  <c:pt idx="4">
                    <c:v>结账流程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34</c:v>
                </c:pt>
                <c:pt idx="1">
                  <c:v>26</c:v>
                </c:pt>
                <c:pt idx="2">
                  <c:v>18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门店培训 · 服务标准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把「态度好」拆成看得见、学得会的动作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6" name="Shape 5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7" name="Text 5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8" name="Text 5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9" name="Text 5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B1581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5" name="Shape 59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6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7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8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70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B15819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先接情绪，再谈问题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顺序错了，道理再对也听不进去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服务现场的三个动作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迎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主动问候、目光到位、及时引导入座。三步一气做完，别让客人站在门口等人。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让对方说完，复述一遍确认理解无误。中途不打断，问清事实再给方案。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B1581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B1581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B1581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给出明确的处理动作和时限，别让客人等空。能当场做的主动作当场做，做不到的给时间和人。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0" name="Shape 5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1" name="Shape 5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3" name="Text 5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4" name="Text 5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站姿、引导、递物，客人第一眼就看见了。仪态端正，后面的话才有人愿意听；姿态散漫，问候语说得再标准也打折扣。迎宾时身体正对客人，指示方向用整掌、不用手指。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问候、复述、确认，三步做完再谈需求。复述不是多余，是让对方确认你听懂了：点单重复菜名和数量，订位重复时间和人数，都是省事的做法。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先安抚、再了解、后处理，顺序不能反。人在情绪上时讲道理，只会把火越烧越旺。先把话接住，说一句「这事我来跟」，再问细节、给时限，别急着解释是谁的责任。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B1581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每一类投诉都记下来，月底回头看是哪一环松了。投诉是免费的体检报告，别只解决当次。同类问题连着出现三次，就该动流程，而不是再培训一遍。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6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客诉处理六步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倾听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不打断，让对方把话说完。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共情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先认感受，再谈问题本身。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核实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弄清事实，不急于下结论。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给方案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给出可选项，让对方有选择感。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跟进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处理完再回访一次，确认满意。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0E7DE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归类记录，推动流程改进。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9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70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71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73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2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3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4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5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63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4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5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7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把服务做成可以复制的动作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有标准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每个动作都有可对照的规范。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有演练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场景模拟，比听讲记得牢。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有反馈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每天班前会点一句，进步看得见。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52" name="Shape 4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53" name="Text 5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4" name="Text 5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55" name="Text 5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SWOT 分析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620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 Strengths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11620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优势</a:t>
            </a:r>
            <a:endParaRPr lang="en-US" sz="1425" dirty="0"/>
          </a:p>
        </p:txBody>
      </p:sp>
      <p:sp>
        <p:nvSpPr>
          <p:cNvPr id="10" name="Text 8"/>
          <p:cNvSpPr txBox="1"/>
          <p:nvPr/>
        </p:nvSpPr>
        <p:spPr>
          <a:xfrm>
            <a:off x="11620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现有能力与资源积累是基本盘，先把确定能做好的部分做透。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10300" y="1792605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5E8DB"/>
          </a:solidFill>
          <a:ln/>
        </p:spPr>
      </p:sp>
      <p:sp>
        <p:nvSpPr>
          <p:cNvPr id="12" name="Shape 10"/>
          <p:cNvSpPr/>
          <p:nvPr/>
        </p:nvSpPr>
        <p:spPr>
          <a:xfrm>
            <a:off x="6210300" y="1792605"/>
            <a:ext cx="57150" cy="2018347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57950" y="1964055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 Weaknesses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6457950" y="2287905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劣势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457950" y="2611755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短板集中在协同效率与标准化程度，靠流程和模板补齐。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2E6DB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7150" cy="2018347"/>
          </a:xfrm>
          <a:prstGeom prst="rect">
            <a:avLst/>
          </a:prstGeom>
          <a:solidFill>
            <a:srgbClr val="8B451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620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 Opportunities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11620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11620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外部需求与政策窗口带来可拓展空间，宜先小步验证。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10300" y="4001453"/>
            <a:ext cx="5067300" cy="2018347"/>
          </a:xfrm>
          <a:prstGeom prst="roundRect">
            <a:avLst>
              <a:gd name="adj" fmla="val 3775"/>
            </a:avLst>
          </a:prstGeom>
          <a:solidFill>
            <a:srgbClr val="F3E7DB"/>
          </a:solidFill>
          <a:ln/>
        </p:spPr>
      </p:sp>
      <p:sp>
        <p:nvSpPr>
          <p:cNvPr id="22" name="Shape 20"/>
          <p:cNvSpPr/>
          <p:nvPr/>
        </p:nvSpPr>
        <p:spPr>
          <a:xfrm>
            <a:off x="6210300" y="4001453"/>
            <a:ext cx="57150" cy="2018347"/>
          </a:xfrm>
          <a:prstGeom prst="rect">
            <a:avLst/>
          </a:prstGeom>
          <a:solidFill>
            <a:srgbClr val="974F1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57950" y="4172903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974F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 Threats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6457950" y="4496753"/>
            <a:ext cx="457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威胁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457950" y="4820603"/>
            <a:ext cx="4572000" cy="10086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竞争与合规变化带来不确定性，提前预设应对方案。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B1581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F2E1D3"/>
          </a:solidFill>
          <a:ln w="9525">
            <a:solidFill>
              <a:srgbClr val="B15819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60" name="Shape 5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61" name="Text 5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63" name="Text 6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各类客诉占比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「上菜速度」最高（34），「结账流程」最低（9），差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「上菜速度」占比最高，约 34%，是本页结构里的主要构成。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7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8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B1581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0E7D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从「上菜速度」到「结账流程」，指标下降 25。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峰值在「上菜速度」（34），谷值在「结账流程」（9）。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BF4E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先有仪态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再谈沟通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客诉先接情绪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把问题变成改进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服务礼仪与客诉处理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服务做细，生意才稳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85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285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285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85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43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143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1143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143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000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000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2000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2000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28575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28575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28575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28575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7147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7147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7147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7147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457200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57200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57200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57200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5429250" y="38100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429250" y="46672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429250" y="552450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5429250" y="6381750"/>
            <a:ext cx="47625" cy="47625"/>
          </a:xfrm>
          <a:prstGeom prst="rect">
            <a:avLst/>
          </a:prstGeom>
          <a:solidFill>
            <a:srgbClr val="B15819">
              <a:alpha val="15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0477500" y="5143500"/>
            <a:ext cx="2286000" cy="2286000"/>
          </a:xfrm>
          <a:prstGeom prst="ellipse">
            <a:avLst/>
          </a:prstGeom>
          <a:ln w="76200">
            <a:solidFill>
              <a:srgbClr val="ECD5C2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2026-10-17T14:55:16Z</dcterms:created>
  <dcterms:modified xsi:type="dcterms:W3CDTF">2026-10-17T14:55:16Z</dcterms:modified>
</cp:coreProperties>
</file>