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43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4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45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4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各模块预期节能贡献 · 整体表现</c:v>
                </c:pt>
              </c:strCache>
            </c:strRef>
          </c:tx>
          <c:spPr>
            <a:solidFill>
              <a:srgbClr val="98FF9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EAFBEF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8FF9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C1FDC4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79CF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F2BDF6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E8ACE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照明控制</c:v>
                  </c:pt>
                  <c:pt idx="1">
                    <c:v>空调联动</c:v>
                  </c:pt>
                  <c:pt idx="2">
                    <c:v>电梯调度</c:v>
                  </c:pt>
                  <c:pt idx="3">
                    <c:v>水泵变频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EAFBEF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AD6C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2554A"/>
        </a:solidFill>
        <a:ln w="12700" cap="flat">
          <a:solidFill>
            <a:srgbClr val="12554A"/>
          </a:solidFill>
        </a:ln>
        <a:effectLst/>
      </c:spPr>
    </c:plotArea>
    <c:plotVisOnly val="1"/>
    <c:dispBlanksAs val="span"/>
  </c:chart>
  <c:spPr>
    <a:solidFill>
      <a:srgbClr val="12554A"/>
    </a:solidFill>
    <a:ln>
      <a:noFill/>
    </a:ln>
    <a:effectLst/>
  </c:sp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98FF98"/>
              </a:solidFill>
              <a:effectLst/>
            </c:spPr>
          </c:dPt>
          <c:dPt>
            <c:idx val="1"/>
            <c:bubble3D val="0"/>
            <c:spPr>
              <a:solidFill>
                <a:srgbClr val="C1FDC4"/>
              </a:solidFill>
              <a:effectLst/>
            </c:spPr>
          </c:dPt>
          <c:dPt>
            <c:idx val="2"/>
            <c:bubble3D val="0"/>
            <c:spPr>
              <a:solidFill>
                <a:srgbClr val="F79CFA"/>
              </a:solidFill>
              <a:effectLst/>
            </c:spPr>
          </c:dPt>
          <c:dPt>
            <c:idx val="3"/>
            <c:bubble3D val="0"/>
            <c:spPr>
              <a:solidFill>
                <a:srgbClr val="F2BDF6"/>
              </a:solidFill>
              <a:effectLst/>
            </c:spPr>
          </c:dPt>
          <c:dPt>
            <c:idx val="4"/>
            <c:bubble3D val="0"/>
            <c:spPr>
              <a:solidFill>
                <a:srgbClr val="BE8AC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2554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2554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2554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2554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2554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照明控制</c:v>
                </c:pt>
                <c:pt idx="1">
                  <c:v>空调联动</c:v>
                </c:pt>
                <c:pt idx="2">
                  <c:v>电梯调度</c:v>
                </c:pt>
                <c:pt idx="3">
                  <c:v>水泵变频</c:v>
                </c:pt>
                <c:pt idx="4">
                  <c:v>其他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</c:ser>
        <c:firstSliceAng val="0"/>
        <c:holeSize val="50"/>
      </c:doughnutChart>
      <c:spPr>
        <a:solidFill>
          <a:srgbClr val="12554A"/>
        </a:solidFill>
        <a:ln w="12700" cap="flat">
          <a:solidFill>
            <a:srgbClr val="12554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EAFBEF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2554A"/>
    </a:solidFill>
    <a:ln>
      <a:noFill/>
    </a:ln>
    <a:effectLst/>
  </c:sp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98FF98"/>
            </a:solidFill>
            <a:ln w="25400" cap="flat">
              <a:solidFill>
                <a:srgbClr val="98FF9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EAFBEF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98FF98"/>
              </a:solidFill>
              <a:ln w="9525" cap="flat">
                <a:solidFill>
                  <a:srgbClr val="98FF9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照明控制</c:v>
                  </c:pt>
                  <c:pt idx="1">
                    <c:v>空调联动</c:v>
                  </c:pt>
                  <c:pt idx="2">
                    <c:v>电梯调度</c:v>
                  </c:pt>
                  <c:pt idx="3">
                    <c:v>水泵变频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28</c:v>
                </c:pt>
                <c:pt idx="2">
                  <c:v>16</c:v>
                </c:pt>
                <c:pt idx="3">
                  <c:v>14</c:v>
                </c:pt>
                <c:pt idx="4">
                  <c:v>10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EAFBEF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AD6C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2554A"/>
        </a:solidFill>
        <a:ln w="12700" cap="flat">
          <a:solidFill>
            <a:srgbClr val="12554A"/>
          </a:solidFill>
        </a:ln>
        <a:effectLst/>
      </c:spPr>
    </c:plotArea>
    <c:plotVisOnly val="1"/>
    <c:dispBlanksAs val="span"/>
  </c:chart>
  <c:spPr>
    <a:solidFill>
      <a:srgbClr val="12554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1FFD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项目提案 · 园区数字化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把分散的系统连起来，让园区运营有一张底图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1FFD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方案的三个层次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四大场景能力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预期的四个改善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98FF98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98FF98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FF98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门禁、能耗、停车、安防各建各的系统，数据互不相通。系统越多，看全局反而越难：出了事要翻四五个后台，能耗超了也得等月底出账才知道。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98FF98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98FF98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FF98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先统一平台接入，把底层数据汇到一张底图上。数据不打通，谈智能化就是空中楼阁。这一步最不出彩，但省不掉；协议对接的工作量，往往占整个项目的一半。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98FF98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98FF98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FF98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按安防、能耗、通行、服务四类场景逐步上线，一个场景跑通再上一个。不做大而全的一次性工程：半年交付一个能用的模块，比一年后交一堆没法用的功能强。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98FF98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98FF98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FF98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分阶段实施，先做投入小、见效快的模块，用实际收益去支撑后面的预算。给决策层看的不是技术架构图，而是每月省下多少电费、少了多少人力。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7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58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9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60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方案的三个层次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98FF98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98FF98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98FF98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感知层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门禁、摄像头、电表、传感器统一接入。存量设备能接则接，不能接的列改造清单。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98FF98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98FF98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98FF98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平台层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数据汇聚、打通协议、形成统一底图。让所有系统在同一个坐标系里说话。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98FF98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98FF98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98FF98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应用层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安防、能耗、通行、服务分场景呈现。先上哪个，按痛点和预算定。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2896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5659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质量控制点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232535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232535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3539490"/>
            <a:ext cx="10363200" cy="2857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93929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77749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98FF98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7749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929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401193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85013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98FF98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5013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401193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3196590" y="3549015"/>
            <a:ext cx="165354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08457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92277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98FF9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92277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08457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269230" y="3549015"/>
            <a:ext cx="165354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157210" y="2948940"/>
            <a:ext cx="2095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995410" y="3329940"/>
            <a:ext cx="419100" cy="419100"/>
          </a:xfrm>
          <a:prstGeom prst="roundRect">
            <a:avLst>
              <a:gd name="adj" fmla="val 50000"/>
            </a:avLst>
          </a:prstGeom>
          <a:solidFill>
            <a:srgbClr val="98FF98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995410" y="3387090"/>
            <a:ext cx="4191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157210" y="3863340"/>
            <a:ext cx="20955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55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7341870" y="3549015"/>
            <a:ext cx="165354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0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51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3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四大场景能力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16156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智慧安防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视频联动与周界告警统一调度。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16156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能耗管理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水电气分项计量与异常用能提醒。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16156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智慧通行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车牌识别、无感支付、车位引导。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16156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园区服务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报修、访客、通知一站式办理。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16156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统一平台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多系统接入，数据汇到底图。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216156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运营看板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关键指标一屏呈现，辅助管理决策。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预期的四个改善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16156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6F90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综合能耗下降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用能监测与策略控制带来的节降空间。空调与照明的分时策略贡献最大。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623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16156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078355"/>
            <a:ext cx="438150" cy="43815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8290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6F90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38290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事件响应提速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38290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告警联动与统一调度缩短处置时间。从发现到派人，中间不再靠电话转达。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1030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16156"/>
          </a:solidFill>
          <a:ln/>
        </p:spPr>
      </p:sp>
      <p:sp>
        <p:nvSpPr>
          <p:cNvPr id="19" name="Shape 15"/>
          <p:cNvSpPr/>
          <p:nvPr/>
        </p:nvSpPr>
        <p:spPr>
          <a:xfrm>
            <a:off x="6477000" y="2078355"/>
            <a:ext cx="438150" cy="43815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47700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6F90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647700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人力投入优化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647700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重复性巡检由系统替代，人力从走动式巡逻转到处置和增值服务上，夜班配置也能压下来。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58250" y="183070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216156"/>
          </a:solidFill>
          <a:ln/>
        </p:spPr>
      </p:sp>
      <p:sp>
        <p:nvSpPr>
          <p:cNvPr id="25" name="Shape 20"/>
          <p:cNvSpPr/>
          <p:nvPr/>
        </p:nvSpPr>
        <p:spPr>
          <a:xfrm>
            <a:off x="9124950" y="2078355"/>
            <a:ext cx="438150" cy="438150"/>
          </a:xfrm>
          <a:prstGeom prst="ellipse">
            <a:avLst/>
          </a:prstGeom>
          <a:solidFill>
            <a:srgbClr val="98FF98">
              <a:alpha val="15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87893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9124950" y="282130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06F90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8" name="Text 22"/>
          <p:cNvSpPr txBox="1"/>
          <p:nvPr/>
        </p:nvSpPr>
        <p:spPr>
          <a:xfrm>
            <a:off x="9124950" y="371665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租户满意度提升</a:t>
            </a:r>
            <a:endParaRPr lang="en-US" sz="1350" dirty="0"/>
          </a:p>
        </p:txBody>
      </p:sp>
      <p:sp>
        <p:nvSpPr>
          <p:cNvPr id="29" name="Text 23"/>
          <p:cNvSpPr txBox="1"/>
          <p:nvPr/>
        </p:nvSpPr>
        <p:spPr>
          <a:xfrm>
            <a:off x="9124950" y="405955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通行与服务体验改善带来的正向反馈。访客登记从五分钟压到一分钟。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1615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98FF98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商业计划书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2554A"/>
          </a:solidFill>
          <a:ln w="9525">
            <a:solidFill>
              <a:srgbClr val="2E6B5F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2554A"/>
          </a:solidFill>
          <a:ln w="9525">
            <a:solidFill>
              <a:srgbClr val="2E6B5F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2554A"/>
          </a:solidFill>
          <a:ln w="9525">
            <a:solidFill>
              <a:srgbClr val="2E6B5F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16156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98FF98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16156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F79CFA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79C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16156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06F906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6F90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16156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98FF98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方案的三条底线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不重复建设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能用现有设备接入的，不推倒重来。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可分期投入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按预算分阶段，不一次压垮资金。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有量化目标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每个模块对应可衡量的结果。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98FF98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层级结构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6" name="Shape 4"/>
          <p:cNvSpPr/>
          <p:nvPr/>
        </p:nvSpPr>
        <p:spPr>
          <a:xfrm>
            <a:off x="1809750" y="1754505"/>
            <a:ext cx="8572500" cy="1358265"/>
          </a:xfrm>
          <a:prstGeom prst="roundRect">
            <a:avLst>
              <a:gd name="adj" fmla="val 4208"/>
            </a:avLst>
          </a:prstGeom>
          <a:solidFill>
            <a:srgbClr val="06F90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057400" y="2147887"/>
            <a:ext cx="8077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425" dirty="0"/>
          </a:p>
        </p:txBody>
      </p:sp>
      <p:sp>
        <p:nvSpPr>
          <p:cNvPr id="8" name="Text 6"/>
          <p:cNvSpPr txBox="1"/>
          <p:nvPr/>
        </p:nvSpPr>
        <p:spPr>
          <a:xfrm>
            <a:off x="2057400" y="2452688"/>
            <a:ext cx="807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顶层目标：明确方向与衡量口径</a:t>
            </a:r>
            <a:endParaRPr lang="en-US" sz="975" dirty="0"/>
          </a:p>
        </p:txBody>
      </p:sp>
      <p:sp>
        <p:nvSpPr>
          <p:cNvPr id="9" name="Shape 7"/>
          <p:cNvSpPr/>
          <p:nvPr/>
        </p:nvSpPr>
        <p:spPr>
          <a:xfrm>
            <a:off x="2952750" y="3227070"/>
            <a:ext cx="6286500" cy="1358265"/>
          </a:xfrm>
          <a:prstGeom prst="roundRect">
            <a:avLst>
              <a:gd name="adj" fmla="val 4208"/>
            </a:avLst>
          </a:prstGeom>
          <a:solidFill>
            <a:srgbClr val="09CE1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200400" y="3620452"/>
            <a:ext cx="5791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425" dirty="0"/>
          </a:p>
        </p:txBody>
      </p:sp>
      <p:sp>
        <p:nvSpPr>
          <p:cNvPr id="11" name="Text 9"/>
          <p:cNvSpPr txBox="1"/>
          <p:nvPr/>
        </p:nvSpPr>
        <p:spPr>
          <a:xfrm>
            <a:off x="3200400" y="3925252"/>
            <a:ext cx="579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中间支撑：机制、资源与责任分工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095750" y="4699635"/>
            <a:ext cx="4000500" cy="1358265"/>
          </a:xfrm>
          <a:prstGeom prst="roundRect">
            <a:avLst>
              <a:gd name="adj" fmla="val 4208"/>
            </a:avLst>
          </a:prstGeom>
          <a:solidFill>
            <a:srgbClr val="0CA42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343400" y="5093017"/>
            <a:ext cx="350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3400" y="5397817"/>
            <a:ext cx="3505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落地执行：标准动作与节奏控制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9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42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各模块预期节能贡献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1615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「照明控制」最高（32），「其他」最低（10），差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1615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「照明控制」占比最高，约 32%，是本页结构里的主要构成。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68%，可按占比高低分优先级投入。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255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98FF98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16156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8FF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从「照明控制」到「其他」，指标下降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EAFBE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峰值在「照明控制」（32），谷值在「其他」（10）。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E6B5F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AD6C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98FF98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98FF98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1FFD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园区运营的现状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1FFD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先拉通，再智能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1FFD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场景化落地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1FFD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算清投入产出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98FF98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1FFD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智慧园区整体解决方案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1FFD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期待与您进一步沟通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408F6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98FF98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2026-10-17T14:57:19Z</dcterms:created>
  <dcterms:modified xsi:type="dcterms:W3CDTF">2026-10-17T14:57:19Z</dcterms:modified>
</cp:coreProperties>
</file>