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67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68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69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6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7.xlsx"/></Relationships>
</file>

<file path=ppt/charts/_rels/chart6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8.xlsx"/></Relationships>
</file>

<file path=ppt/charts/_rels/chart6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9.xlsx"/></Relationships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关键指标完成率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设备综合效率</c:v>
                </c:pt>
                <c:pt idx="1">
                  <c:v>维修及时率</c:v>
                </c:pt>
                <c:pt idx="2">
                  <c:v>点检执行率</c:v>
                </c:pt>
                <c:pt idx="3">
                  <c:v>技改计划完成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部门年度总结 · 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从指标完成情况到下一年的重点工作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下一年三项重点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设备综合效率、非计划停机、维修及时率三项逐条对表。完成的写清做法和关键动作，没完成的把差距量化——是人的问题、料的问题还是计划的问题，都摆到台面上。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点检标准化把点检卡铺到全部关键设备，备件优化重设了常用件的安全库存，技改完成了两条线的自动化改造。三项各有进展，也各自留了欠账，一起摆出来看更清楚。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拖后腿的主要是两块：服役十年以上的老设备故障占比偏高，备件从申请到到货还是要等。根子在预防性维护投入不足、备件编码不统一，明年得先啃这两块。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明年三条线分头走：预测性维护先在两条关键线上试点，跑通再扩面；技改按产线排期分步落地；班组按岗位补技能认证。季度对一次账，年底再复盘一次效果。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7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8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9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60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点检卡覆盖全部关键设备，班组长抽查加系统留痕，执行率从八成提到九成五。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备件优化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按近两年领用频次重设安全库存，高频件本地存、低频件集中存，平均等待缩短三天。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技改推进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两条线完成上下料与检测自动化，节拍提了一成，操作工从搬运转成看护与调机。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设备综合效率、非计划停机、维修及时率三项逐条对表。完成的写清做法和关键动作，没完成的把差距量化——是人的问题、料的问题还是计划的问题，都摆到台面上。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点检标准化把点检卡铺到全部关键设备，备件优化重设了常用件的安全库存，技改完成了两条线的自动化改造。三项各有进展，也各自留了欠账，一起摆出来看更清楚。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拖后腿的主要是两块：服役十年以上的老设备故障占比偏高，备件从申请到到货还是要等。根子在预防性维护投入不足、备件编码不统一，明年得先啃这两块。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明年三条线分头走：预测性维护先在两条关键线上试点，跑通再扩面；技改按产线排期分步落地；班组按岗位补技能认证。季度对一次账，年底再复盘一次效果。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3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4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6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下一年三项重点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预测性维护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关键设备试点状态监测，提前预警。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技改扩面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把成熟改造经验推广到更多工序。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班组能力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技能培训与多能工培养同步推进。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优化库存结构，压降占压资金。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关键指标可视化，日常管理有抓手。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安全底线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设备本质安全持续投入，不出红线。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89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提升主要来自非计划停机减少与换型时间压缩，两条主力线贡献最明显，明年目标再提两个点。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点检发现隐患后提前处理，加上预防性维修计划落地，突发故障明显少了，夜班最明显。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维修及时率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报修到到场平均二十分钟，到场到修复平均两小时，超时工单纳入班组考核。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用数据回看这一年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先看结果，再讲过程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标准落地：点检从走过场变成真执行。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响应提速：异常处理时间明显缩短。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定位矩阵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905000" y="5867400"/>
            <a:ext cx="9182100" cy="190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7" name="Shape 5"/>
          <p:cNvSpPr/>
          <p:nvPr/>
        </p:nvSpPr>
        <p:spPr>
          <a:xfrm>
            <a:off x="1905000" y="2286000"/>
            <a:ext cx="19050" cy="35814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90500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业务价值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8229600" y="59626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落地难度 →</a:t>
            </a:r>
            <a:endParaRPr lang="en-US" sz="975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5962650"/>
            <a:ext cx="152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 ←→ 高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92405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0E9F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09550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优先攻坚</a:t>
            </a:r>
            <a:endParaRPr lang="en-US" sz="1425" dirty="0"/>
          </a:p>
        </p:txBody>
      </p:sp>
      <p:sp>
        <p:nvSpPr>
          <p:cNvPr id="13" name="Text 11"/>
          <p:cNvSpPr txBox="1"/>
          <p:nvPr/>
        </p:nvSpPr>
        <p:spPr>
          <a:xfrm>
            <a:off x="209550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价值高、难度大：作为重点专项立项推进。</a:t>
            </a:r>
            <a:endParaRPr lang="en-US" sz="975" dirty="0"/>
          </a:p>
        </p:txBody>
      </p:sp>
      <p:sp>
        <p:nvSpPr>
          <p:cNvPr id="14" name="Shape 12"/>
          <p:cNvSpPr/>
          <p:nvPr/>
        </p:nvSpPr>
        <p:spPr>
          <a:xfrm>
            <a:off x="651510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CADBF6"/>
          </a:solidFill>
          <a:ln w="11430">
            <a:solidFill>
              <a:srgbClr val="256BD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68655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快速见效</a:t>
            </a:r>
            <a:endParaRPr lang="en-US" sz="1425" dirty="0"/>
          </a:p>
        </p:txBody>
      </p:sp>
      <p:sp>
        <p:nvSpPr>
          <p:cNvPr id="16" name="Text 14"/>
          <p:cNvSpPr txBox="1"/>
          <p:nvPr/>
        </p:nvSpPr>
        <p:spPr>
          <a:xfrm>
            <a:off x="668655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价值高、难度低：先做，形成可见成果。</a:t>
            </a:r>
            <a:endParaRPr lang="en-US" sz="975" dirty="0"/>
          </a:p>
        </p:txBody>
      </p:sp>
      <p:sp>
        <p:nvSpPr>
          <p:cNvPr id="17" name="Shape 15"/>
          <p:cNvSpPr/>
          <p:nvPr/>
        </p:nvSpPr>
        <p:spPr>
          <a:xfrm>
            <a:off x="192405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0E9F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09550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择优补位</a:t>
            </a:r>
            <a:endParaRPr lang="en-US" sz="1425" dirty="0"/>
          </a:p>
        </p:txBody>
      </p:sp>
      <p:sp>
        <p:nvSpPr>
          <p:cNvPr id="19" name="Text 17"/>
          <p:cNvSpPr txBox="1"/>
          <p:nvPr/>
        </p:nvSpPr>
        <p:spPr>
          <a:xfrm>
            <a:off x="209550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价值低、难度低：有余力时补齐，避免长期空缺。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651510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0E9F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8655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暂缓观察</a:t>
            </a:r>
            <a:endParaRPr lang="en-US" sz="1425" dirty="0"/>
          </a:p>
        </p:txBody>
      </p:sp>
      <p:sp>
        <p:nvSpPr>
          <p:cNvPr id="22" name="Text 20"/>
          <p:cNvSpPr txBox="1"/>
          <p:nvPr/>
        </p:nvSpPr>
        <p:spPr>
          <a:xfrm>
            <a:off x="668655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价值低、难度大：暂不投入，定期回看。</a:t>
            </a:r>
            <a:endParaRPr lang="en-US" sz="97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7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8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0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组合布局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771650" y="5829300"/>
            <a:ext cx="8362950" cy="190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7" name="Shape 5"/>
          <p:cNvSpPr/>
          <p:nvPr/>
        </p:nvSpPr>
        <p:spPr>
          <a:xfrm>
            <a:off x="1771650" y="2286000"/>
            <a:ext cx="19050" cy="35433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Shape 6"/>
          <p:cNvSpPr/>
          <p:nvPr/>
        </p:nvSpPr>
        <p:spPr>
          <a:xfrm>
            <a:off x="1771650" y="4057650"/>
            <a:ext cx="8362950" cy="9525"/>
          </a:xfrm>
          <a:prstGeom prst="rect">
            <a:avLst/>
          </a:prstGeom>
          <a:solidFill>
            <a:srgbClr val="DBE3F1"/>
          </a:solidFill>
          <a:ln/>
        </p:spPr>
      </p:sp>
      <p:sp>
        <p:nvSpPr>
          <p:cNvPr id="9" name="Shape 7"/>
          <p:cNvSpPr/>
          <p:nvPr/>
        </p:nvSpPr>
        <p:spPr>
          <a:xfrm>
            <a:off x="5953125" y="2286000"/>
            <a:ext cx="9525" cy="3543300"/>
          </a:xfrm>
          <a:prstGeom prst="rect">
            <a:avLst/>
          </a:prstGeom>
          <a:solidFill>
            <a:srgbClr val="DBE3F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77165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收益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7277100" y="59245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→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665601" y="2759583"/>
            <a:ext cx="895350" cy="895350"/>
          </a:xfrm>
          <a:prstGeom prst="ellipse">
            <a:avLst/>
          </a:prstGeom>
          <a:solidFill>
            <a:srgbClr val="256BD9">
              <a:alpha val="20000"/>
            </a:srgbClr>
          </a:solidFill>
          <a:ln w="15240">
            <a:solidFill>
              <a:srgbClr val="256BD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65601" y="3112008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618101" y="3112008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6929247" y="3057906"/>
            <a:ext cx="723900" cy="723900"/>
          </a:xfrm>
          <a:prstGeom prst="ellipse">
            <a:avLst/>
          </a:prstGeom>
          <a:solidFill>
            <a:srgbClr val="256BD9">
              <a:alpha val="20000"/>
            </a:srgbClr>
          </a:solidFill>
          <a:ln w="15240">
            <a:solidFill>
              <a:srgbClr val="256BD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29247" y="3324606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10297" y="3324606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4922139" y="4333494"/>
            <a:ext cx="723900" cy="723900"/>
          </a:xfrm>
          <a:prstGeom prst="ellipse">
            <a:avLst/>
          </a:prstGeom>
          <a:solidFill>
            <a:srgbClr val="194993">
              <a:alpha val="20000"/>
            </a:srgbClr>
          </a:solidFill>
          <a:ln w="15240">
            <a:solidFill>
              <a:srgbClr val="19499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22139" y="4600194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703189" y="460019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7928610" y="2390394"/>
            <a:ext cx="1066800" cy="1066800"/>
          </a:xfrm>
          <a:prstGeom prst="ellipse">
            <a:avLst/>
          </a:prstGeom>
          <a:solidFill>
            <a:srgbClr val="256BD9">
              <a:alpha val="20000"/>
            </a:srgbClr>
          </a:solidFill>
          <a:ln w="15240">
            <a:solidFill>
              <a:srgbClr val="256B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28610" y="2828544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061710" y="282854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1771650" y="592455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气泡大小代表规模，位置代表两维评分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9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「维修及时率」最高（96），「技改计划完成」最低（85），差 11。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362，均值 90.5，可按高低落差定优先级。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「维修及时率」占比最高，约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从「设备综合效率」到「技改计划完成」，指标下降 4。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峰值在「维修及时率」（96），谷值在「技改计划完成」（85）。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以上为设备管理部年度总结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2026-10-17T14:59:16Z</dcterms:created>
  <dcterms:modified xsi:type="dcterms:W3CDTF">2026-10-17T14:59:16Z</dcterms:modified>
</cp:coreProperties>
</file>