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charts/chart85.xml" ContentType="application/vnd.openxmlformats-officedocument.drawingml.chart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86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87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charts/_rels/chart8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5.xlsx"/></Relationships>
</file>

<file path=ppt/charts/_rels/chart8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6.xlsx"/></Relationships>
</file>

<file path=ppt/charts/_rels/chart8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7.xlsx"/></Relationships>
</file>

<file path=ppt/charts/chart8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影响购买决策的主要因素 · 整体表现</c:v>
                </c:pt>
              </c:strCache>
            </c:strRef>
          </c:tx>
          <c:spPr>
            <a:solidFill>
              <a:srgbClr val="1A4EA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9A4E8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B2CAF2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价格</c:v>
                  </c:pt>
                  <c:pt idx="1">
                    <c:v>品质</c:v>
                  </c:pt>
                  <c:pt idx="2">
                    <c:v>口碑</c:v>
                  </c:pt>
                  <c:pt idx="3">
                    <c:v>外观</c:v>
                  </c:pt>
                  <c:pt idx="4">
                    <c:v>服务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68</c:v>
                </c:pt>
                <c:pt idx="1">
                  <c:v>61</c:v>
                </c:pt>
                <c:pt idx="2">
                  <c:v>47</c:v>
                </c:pt>
                <c:pt idx="3">
                  <c:v>39</c:v>
                </c:pt>
                <c:pt idx="4">
                  <c:v>33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23B7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35353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8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bubble3D val="0"/>
            <c:spPr>
              <a:solidFill>
                <a:srgbClr val="79A4E8"/>
              </a:solidFill>
              <a:effectLst/>
            </c:spPr>
          </c:dPt>
          <c:dPt>
            <c:idx val="4"/>
            <c:bubble3D val="0"/>
            <c:spPr>
              <a:solidFill>
                <a:srgbClr val="B2CAF2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价格</c:v>
                </c:pt>
                <c:pt idx="1">
                  <c:v>品质</c:v>
                </c:pt>
                <c:pt idx="2">
                  <c:v>口碑</c:v>
                </c:pt>
                <c:pt idx="3">
                  <c:v>外观</c:v>
                </c:pt>
                <c:pt idx="4">
                  <c:v>服务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68</c:v>
                </c:pt>
                <c:pt idx="1">
                  <c:v>61</c:v>
                </c:pt>
                <c:pt idx="2">
                  <c:v>47</c:v>
                </c:pt>
                <c:pt idx="3">
                  <c:v>39</c:v>
                </c:pt>
                <c:pt idx="4">
                  <c:v>33</c:v>
                </c:pt>
              </c:numCache>
            </c:numRef>
          </c:val>
        </c:ser>
        <c:firstSliceAng val="0"/>
        <c:holeSize val="50"/>
      </c:doughnutChart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23B7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8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1A4EA0"/>
            </a:solidFill>
            <a:ln w="25400" cap="flat">
              <a:solidFill>
                <a:srgbClr val="1A4EA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A4EA0"/>
              </a:solidFill>
              <a:ln w="9525" cap="flat">
                <a:solidFill>
                  <a:srgbClr val="1A4EA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价格</c:v>
                  </c:pt>
                  <c:pt idx="1">
                    <c:v>品质</c:v>
                  </c:pt>
                  <c:pt idx="2">
                    <c:v>口碑</c:v>
                  </c:pt>
                  <c:pt idx="3">
                    <c:v>外观</c:v>
                  </c:pt>
                  <c:pt idx="4">
                    <c:v>服务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68</c:v>
                </c:pt>
                <c:pt idx="1">
                  <c:v>61</c:v>
                </c:pt>
                <c:pt idx="2">
                  <c:v>47</c:v>
                </c:pt>
                <c:pt idx="3">
                  <c:v>39</c:v>
                </c:pt>
                <c:pt idx="4">
                  <c:v>33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23B7A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35353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image" Target="../media/image-3-7.png"/><Relationship Id="rId8" Type="http://schemas.openxmlformats.org/officeDocument/2006/relationships/image" Target="../media/image-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image" Target="../media/image-6-7.png"/><Relationship Id="rId8" Type="http://schemas.openxmlformats.org/officeDocument/2006/relationships/image" Target="../media/image-6-8.svg"/><Relationship Id="rId9" Type="http://schemas.openxmlformats.org/officeDocument/2006/relationships/image" Target="../media/image-6-9.png"/><Relationship Id="rId10" Type="http://schemas.openxmlformats.org/officeDocument/2006/relationships/image" Target="../media/image-6-10.svg"/><Relationship Id="rId11" Type="http://schemas.openxmlformats.org/officeDocument/2006/relationships/image" Target="../media/image-6-11.png"/><Relationship Id="rId12" Type="http://schemas.openxmlformats.org/officeDocument/2006/relationships/image" Target="../media/image-6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image" Target="../media/image-7-7.png"/><Relationship Id="rId8" Type="http://schemas.openxmlformats.org/officeDocument/2006/relationships/image" Target="../media/image-7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8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8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8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调研报告 · 行业扫描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从样本到结论，讲清市场现在的样子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调研设计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报告的三个层次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调研六步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16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29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16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Shape 1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4" name="Shape 2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276350"/>
            <a:ext cx="38100" cy="2038350"/>
          </a:xfrm>
          <a:prstGeom prst="rect">
            <a:avLst/>
          </a:prstGeom>
          <a:solidFill>
            <a:srgbClr val="256BD9">
              <a:alpha val="7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1352550"/>
            <a:ext cx="381000" cy="38100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57300" y="1447800"/>
            <a:ext cx="190500" cy="19050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504825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调研设计</a:t>
            </a:r>
            <a:endParaRPr lang="en-US" sz="165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样本按城市层级和人群比例配额抽取，问卷控制在十二分钟以内，收入支出类问题统一口径。方法先讲清楚，后面的结论才有地方站；回收后剔除作答时长过短与直线作答的无效样本。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6229350" y="11239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6229350" y="1276350"/>
            <a:ext cx="38100" cy="2038350"/>
          </a:xfrm>
          <a:prstGeom prst="rect">
            <a:avLst/>
          </a:prstGeom>
          <a:solidFill>
            <a:srgbClr val="256BD9">
              <a:alpha val="7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6477000" y="1352550"/>
            <a:ext cx="381000" cy="38100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72250" y="1447800"/>
            <a:ext cx="190500" cy="19050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10363200" y="12763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7" name="Text 13"/>
          <p:cNvSpPr txBox="1"/>
          <p:nvPr/>
        </p:nvSpPr>
        <p:spPr>
          <a:xfrm>
            <a:off x="6477000" y="18478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市场概况</a:t>
            </a:r>
            <a:endParaRPr lang="en-US" sz="1650" dirty="0"/>
          </a:p>
        </p:txBody>
      </p:sp>
      <p:sp>
        <p:nvSpPr>
          <p:cNvPr id="18" name="Text 14"/>
          <p:cNvSpPr txBox="1"/>
          <p:nvPr/>
        </p:nvSpPr>
        <p:spPr>
          <a:xfrm>
            <a:off x="6477000" y="21945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目标品类去年规模约四百亿，增速回落到个位数中段，格局从分散转向集中。头部三家吃掉近半份额，剩下的靠细分场景和区域渠道生存，留给新进入者的窗口在变窄。</a:t>
            </a:r>
            <a:endParaRPr lang="en-US" sz="1200" dirty="0"/>
          </a:p>
        </p:txBody>
      </p:sp>
      <p:sp>
        <p:nvSpPr>
          <p:cNvPr id="19" name="Shape 15"/>
          <p:cNvSpPr/>
          <p:nvPr/>
        </p:nvSpPr>
        <p:spPr>
          <a:xfrm>
            <a:off x="91440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914400" y="3867150"/>
            <a:ext cx="38100" cy="2038350"/>
          </a:xfrm>
          <a:prstGeom prst="rect">
            <a:avLst/>
          </a:prstGeom>
          <a:solidFill>
            <a:srgbClr val="256BD9">
              <a:alpha val="7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1162050" y="3943350"/>
            <a:ext cx="381000" cy="38100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57300" y="4038600"/>
            <a:ext cx="190500" cy="190500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504825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24" name="Text 19"/>
          <p:cNvSpPr txBox="1"/>
          <p:nvPr/>
        </p:nvSpPr>
        <p:spPr>
          <a:xfrm>
            <a:off x="116205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用户洞察</a:t>
            </a:r>
            <a:endParaRPr lang="en-US" sz="1650" dirty="0"/>
          </a:p>
        </p:txBody>
      </p:sp>
      <p:sp>
        <p:nvSpPr>
          <p:cNvPr id="25" name="Text 20"/>
          <p:cNvSpPr txBox="1"/>
          <p:nvPr/>
        </p:nvSpPr>
        <p:spPr>
          <a:xfrm>
            <a:off x="116205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用户大致分三类：价格敏感型看单位成本，品质导向型看口碑与成分，尝鲜型看新品和包装。三类人的决策因素排序差别很大，笼统说「用户在意性价比」等于什么都没说。</a:t>
            </a:r>
            <a:endParaRPr lang="en-US" sz="1200" dirty="0"/>
          </a:p>
        </p:txBody>
      </p:sp>
      <p:sp>
        <p:nvSpPr>
          <p:cNvPr id="26" name="Shape 21"/>
          <p:cNvSpPr/>
          <p:nvPr/>
        </p:nvSpPr>
        <p:spPr>
          <a:xfrm>
            <a:off x="6229350" y="3714750"/>
            <a:ext cx="5048250" cy="2343150"/>
          </a:xfrm>
          <a:prstGeom prst="roundRect">
            <a:avLst>
              <a:gd name="adj" fmla="val 4065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27" name="Shape 22"/>
          <p:cNvSpPr/>
          <p:nvPr/>
        </p:nvSpPr>
        <p:spPr>
          <a:xfrm>
            <a:off x="6229350" y="3867150"/>
            <a:ext cx="38100" cy="2038350"/>
          </a:xfrm>
          <a:prstGeom prst="rect">
            <a:avLst/>
          </a:prstGeom>
          <a:solidFill>
            <a:srgbClr val="256BD9">
              <a:alpha val="75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6477000" y="3943350"/>
            <a:ext cx="381000" cy="38100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72250" y="4038600"/>
            <a:ext cx="190500" cy="190500"/>
          </a:xfrm>
          <a:prstGeom prst="rect">
            <a:avLst/>
          </a:prstGeom>
        </p:spPr>
      </p:pic>
      <p:sp>
        <p:nvSpPr>
          <p:cNvPr id="30" name="Text 24"/>
          <p:cNvSpPr txBox="1"/>
          <p:nvPr/>
        </p:nvSpPr>
        <p:spPr>
          <a:xfrm>
            <a:off x="10363200" y="3867150"/>
            <a:ext cx="6667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31" name="Text 25"/>
          <p:cNvSpPr txBox="1"/>
          <p:nvPr/>
        </p:nvSpPr>
        <p:spPr>
          <a:xfrm>
            <a:off x="6477000" y="4438650"/>
            <a:ext cx="45529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机会与建议</a:t>
            </a:r>
            <a:endParaRPr lang="en-US" sz="1650" dirty="0"/>
          </a:p>
        </p:txBody>
      </p:sp>
      <p:sp>
        <p:nvSpPr>
          <p:cNvPr id="32" name="Text 26"/>
          <p:cNvSpPr txBox="1"/>
          <p:nvPr/>
        </p:nvSpPr>
        <p:spPr>
          <a:xfrm>
            <a:off x="6477000" y="4785360"/>
            <a:ext cx="4552950" cy="11010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能切进去的是中价位、强场景的产品带，尤其通勤和家庭囤货两个场景。数据也不支持走高端这条路：溢价接受度只有一成出头，硬做会卡在渠道动销上。</a:t>
            </a:r>
            <a:endParaRPr lang="en-US" sz="1200" dirty="0"/>
          </a:p>
        </p:txBody>
      </p:sp>
      <p:sp>
        <p:nvSpPr>
          <p:cNvPr id="33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4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36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16</a:t>
            </a:r>
            <a:endParaRPr lang="en-US" sz="1050" dirty="0"/>
          </a:p>
        </p:txBody>
      </p:sp>
      <p:sp>
        <p:nvSpPr>
          <p:cNvPr id="37" name="Shape 31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40" name="Shape 3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41" name="Text 3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2" name="Text 3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43" name="Text 3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16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报告的三个层次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256BD9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事实层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样本结构、回收率与核心分布数据全部可回溯到问卷原始记录，不做二次加工。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256BD9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洞察层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从交叉表里读出需求分层与决策路径，指出哪类人最可能成为增量，并给出理由。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256BD9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建议层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按可行性与投入产出排出三条路径，标出先后顺序、验证指标与第一年的关键动作。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16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4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5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6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16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372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0134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80085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80085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034540"/>
            <a:ext cx="666750" cy="438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66800" y="2110740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序号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1581150" y="2034540"/>
            <a:ext cx="2381250" cy="438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733550" y="2110740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环节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962400" y="2034540"/>
            <a:ext cx="7315200" cy="438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114800" y="2110740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核心要点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914400" y="2472690"/>
            <a:ext cx="10363200" cy="676275"/>
          </a:xfrm>
          <a:prstGeom prst="rect">
            <a:avLst/>
          </a:prstGeom>
          <a:solidFill>
            <a:srgbClr val="DFE6F3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66800" y="2606040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1733550" y="2606040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调研设计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4114800" y="2606040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样本按城市层级和人群比例配额抽取，问卷控制在十二分钟以内，收入支出类问题统一口径。方法先讲清楚，后面的结论才有地方站…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914400" y="313944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066800" y="3282315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1733550" y="3282315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市场概况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4114800" y="3282315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目标品类去年规模约四百亿，增速回落到个位数中段，格局从分散转向集中。头部三家吃掉近半份额，剩下的靠细分场景和区域渠道生存，留给新进入者的窗口在变窄。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914400" y="381571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1" name="Shape 19"/>
          <p:cNvSpPr/>
          <p:nvPr/>
        </p:nvSpPr>
        <p:spPr>
          <a:xfrm>
            <a:off x="914400" y="3825240"/>
            <a:ext cx="10363200" cy="676275"/>
          </a:xfrm>
          <a:prstGeom prst="rect">
            <a:avLst/>
          </a:prstGeom>
          <a:solidFill>
            <a:srgbClr val="DFE6F3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1066800" y="3958590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200" dirty="0"/>
          </a:p>
        </p:txBody>
      </p:sp>
      <p:sp>
        <p:nvSpPr>
          <p:cNvPr id="23" name="Text 21"/>
          <p:cNvSpPr txBox="1"/>
          <p:nvPr/>
        </p:nvSpPr>
        <p:spPr>
          <a:xfrm>
            <a:off x="1733550" y="3958590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用户洞察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4114800" y="3958590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用户大致分三类：价格敏感型看单位成本，品质导向型看口碑与成分，尝鲜型看新品和包装。三类人的决策因素排序差别很大，笼统说「用户在意性价比」等于什么都没说。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914400" y="449199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066800" y="4634865"/>
            <a:ext cx="3619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1733550" y="4634865"/>
            <a:ext cx="207645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机会与建议</a:t>
            </a:r>
            <a:endParaRPr lang="en-US" sz="1200" dirty="0"/>
          </a:p>
        </p:txBody>
      </p:sp>
      <p:sp>
        <p:nvSpPr>
          <p:cNvPr id="28" name="Text 26"/>
          <p:cNvSpPr txBox="1"/>
          <p:nvPr/>
        </p:nvSpPr>
        <p:spPr>
          <a:xfrm>
            <a:off x="4114800" y="4634865"/>
            <a:ext cx="7010400" cy="447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能切进去的是中价位、强场景的产品带，尤其通勤和家庭囤货两个场景。数据也不支持走高端这条路：溢价接受度只有一成出头，硬做会卡在渠道动销上。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914400" y="516826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16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7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16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调研六步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定问题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先明确要回答什么。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设问卷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题目围绕问题设计。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做抽样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样本要能代表目标人群。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清数据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清洗无效样本再分析。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找规律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交叉分析找出关键差异。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DFE6F3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给建议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结论对应可行动的方向。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16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43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44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5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46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16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研究报告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调研设计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市场概况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用户洞察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16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6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7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16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调研设计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975F12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市场概况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75F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194993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用户洞察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机会与建议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16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37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8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16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15098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44625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样本决定结论的边界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132058"/>
            <a:ext cx="8001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408283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样本偏向哪一类人，结论就只能覆盖哪一类人。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6896100" y="3841194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把抽样方法写清楚，报告才有说服力。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>
            <a:off x="6896100" y="4274106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不要用个别访谈的感受替代整体数据。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6896100" y="4802267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16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Shape 12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层级结构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1809750" y="1754505"/>
            <a:ext cx="8572500" cy="1358265"/>
          </a:xfrm>
          <a:prstGeom prst="roundRect">
            <a:avLst>
              <a:gd name="adj" fmla="val 4208"/>
            </a:avLst>
          </a:prstGeom>
          <a:solidFill>
            <a:srgbClr val="194993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057400" y="2147887"/>
            <a:ext cx="8077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调研设计</a:t>
            </a:r>
            <a:endParaRPr lang="en-US" sz="1425" dirty="0"/>
          </a:p>
        </p:txBody>
      </p:sp>
      <p:sp>
        <p:nvSpPr>
          <p:cNvPr id="8" name="Text 6"/>
          <p:cNvSpPr txBox="1"/>
          <p:nvPr/>
        </p:nvSpPr>
        <p:spPr>
          <a:xfrm>
            <a:off x="2057400" y="2452688"/>
            <a:ext cx="8077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顶层目标：明确方向与衡量口径</a:t>
            </a:r>
            <a:endParaRPr lang="en-US" sz="975" dirty="0"/>
          </a:p>
        </p:txBody>
      </p:sp>
      <p:sp>
        <p:nvSpPr>
          <p:cNvPr id="9" name="Shape 7"/>
          <p:cNvSpPr/>
          <p:nvPr/>
        </p:nvSpPr>
        <p:spPr>
          <a:xfrm>
            <a:off x="2952750" y="3227070"/>
            <a:ext cx="6286500" cy="1358265"/>
          </a:xfrm>
          <a:prstGeom prst="roundRect">
            <a:avLst>
              <a:gd name="adj" fmla="val 4208"/>
            </a:avLst>
          </a:prstGeom>
          <a:solidFill>
            <a:srgbClr val="5075AE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3200400" y="3620452"/>
            <a:ext cx="5791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市场概况</a:t>
            </a:r>
            <a:endParaRPr lang="en-US" sz="1425" dirty="0"/>
          </a:p>
        </p:txBody>
      </p:sp>
      <p:sp>
        <p:nvSpPr>
          <p:cNvPr id="11" name="Text 9"/>
          <p:cNvSpPr txBox="1"/>
          <p:nvPr/>
        </p:nvSpPr>
        <p:spPr>
          <a:xfrm>
            <a:off x="3200400" y="3925252"/>
            <a:ext cx="579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中间支撑：机制、资源与责任分工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4095750" y="4699635"/>
            <a:ext cx="4000500" cy="1358265"/>
          </a:xfrm>
          <a:prstGeom prst="roundRect">
            <a:avLst>
              <a:gd name="adj" fmla="val 4208"/>
            </a:avLst>
          </a:prstGeom>
          <a:solidFill>
            <a:srgbClr val="88A1CA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343400" y="5093017"/>
            <a:ext cx="35052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用户洞察</a:t>
            </a:r>
            <a:endParaRPr lang="en-US" sz="1425" dirty="0"/>
          </a:p>
        </p:txBody>
      </p:sp>
      <p:sp>
        <p:nvSpPr>
          <p:cNvPr id="14" name="Text 12"/>
          <p:cNvSpPr txBox="1"/>
          <p:nvPr/>
        </p:nvSpPr>
        <p:spPr>
          <a:xfrm>
            <a:off x="4343400" y="5397817"/>
            <a:ext cx="3505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落地执行：标准动作与节奏控制</a:t>
            </a:r>
            <a:endParaRPr lang="en-US" sz="975" dirty="0"/>
          </a:p>
        </p:txBody>
      </p:sp>
      <p:sp>
        <p:nvSpPr>
          <p:cNvPr id="15" name="Shape 1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7" name="Text 1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18" name="Text 1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16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16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PPT TIPS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技巧：一页图说一件事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1903095"/>
            <a:ext cx="54483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把五组数据挤在一张图上，等于什么都没说。</a:t>
            </a:r>
            <a:endParaRPr lang="en-US" sz="1275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355056"/>
            <a:ext cx="54483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一页只回答一个问题，图表标题直接写结论。</a:t>
            </a:r>
            <a:endParaRPr lang="en-US" sz="1275" dirty="0"/>
          </a:p>
        </p:txBody>
      </p:sp>
      <p:sp>
        <p:nvSpPr>
          <p:cNvPr id="8" name="Shape 6"/>
          <p:cNvSpPr/>
          <p:nvPr/>
        </p:nvSpPr>
        <p:spPr>
          <a:xfrm>
            <a:off x="6896100" y="1903095"/>
            <a:ext cx="4381500" cy="285750"/>
          </a:xfrm>
          <a:prstGeom prst="rect">
            <a:avLst/>
          </a:prstGeom>
          <a:solidFill>
            <a:srgbClr val="B0432E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7029450" y="1960245"/>
            <a:ext cx="4114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✗ 常见错误</a:t>
            </a:r>
            <a:endParaRPr lang="en-US" sz="975" dirty="0"/>
          </a:p>
        </p:txBody>
      </p:sp>
      <p:sp>
        <p:nvSpPr>
          <p:cNvPr id="10" name="Shape 8"/>
          <p:cNvSpPr/>
          <p:nvPr/>
        </p:nvSpPr>
        <p:spPr>
          <a:xfrm>
            <a:off x="6896100" y="2188845"/>
            <a:ext cx="4381500" cy="1858328"/>
          </a:xfrm>
          <a:prstGeom prst="rect">
            <a:avLst/>
          </a:prstGeom>
          <a:solidFill>
            <a:srgbClr val="E8E1E7"/>
          </a:solidFill>
          <a:ln/>
        </p:spPr>
      </p:sp>
      <p:sp>
        <p:nvSpPr>
          <p:cNvPr id="11" name="Shape 9"/>
          <p:cNvSpPr/>
          <p:nvPr/>
        </p:nvSpPr>
        <p:spPr>
          <a:xfrm>
            <a:off x="7067550" y="2360295"/>
            <a:ext cx="3715512" cy="114300"/>
          </a:xfrm>
          <a:prstGeom prst="rect">
            <a:avLst/>
          </a:prstGeom>
          <a:solidFill>
            <a:srgbClr val="DBBEBE"/>
          </a:solidFill>
          <a:ln/>
        </p:spPr>
      </p:sp>
      <p:sp>
        <p:nvSpPr>
          <p:cNvPr id="12" name="Shape 10"/>
          <p:cNvSpPr/>
          <p:nvPr/>
        </p:nvSpPr>
        <p:spPr>
          <a:xfrm>
            <a:off x="7067550" y="2569845"/>
            <a:ext cx="3150108" cy="114300"/>
          </a:xfrm>
          <a:prstGeom prst="rect">
            <a:avLst/>
          </a:prstGeom>
          <a:solidFill>
            <a:srgbClr val="DBBEBE"/>
          </a:solidFill>
          <a:ln/>
        </p:spPr>
      </p:sp>
      <p:sp>
        <p:nvSpPr>
          <p:cNvPr id="13" name="Shape 11"/>
          <p:cNvSpPr/>
          <p:nvPr/>
        </p:nvSpPr>
        <p:spPr>
          <a:xfrm>
            <a:off x="7067550" y="2779395"/>
            <a:ext cx="3473196" cy="114300"/>
          </a:xfrm>
          <a:prstGeom prst="rect">
            <a:avLst/>
          </a:prstGeom>
          <a:solidFill>
            <a:srgbClr val="DBBEBE"/>
          </a:solidFill>
          <a:ln/>
        </p:spPr>
      </p:sp>
      <p:sp>
        <p:nvSpPr>
          <p:cNvPr id="14" name="Shape 12"/>
          <p:cNvSpPr/>
          <p:nvPr/>
        </p:nvSpPr>
        <p:spPr>
          <a:xfrm>
            <a:off x="6896100" y="4047173"/>
            <a:ext cx="4381500" cy="285750"/>
          </a:xfrm>
          <a:prstGeom prst="rect">
            <a:avLst/>
          </a:prstGeom>
          <a:solidFill>
            <a:srgbClr val="194993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7029450" y="4104323"/>
            <a:ext cx="4114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✓ 推荐做法</a:t>
            </a:r>
            <a:endParaRPr lang="en-US" sz="975" dirty="0"/>
          </a:p>
        </p:txBody>
      </p:sp>
      <p:sp>
        <p:nvSpPr>
          <p:cNvPr id="16" name="Shape 14"/>
          <p:cNvSpPr/>
          <p:nvPr/>
        </p:nvSpPr>
        <p:spPr>
          <a:xfrm>
            <a:off x="6896100" y="4332923"/>
            <a:ext cx="4381500" cy="1858328"/>
          </a:xfrm>
          <a:prstGeom prst="rect">
            <a:avLst/>
          </a:prstGeom>
          <a:solidFill>
            <a:srgbClr val="DAE5F9"/>
          </a:solidFill>
          <a:ln/>
        </p:spPr>
      </p:sp>
      <p:sp>
        <p:nvSpPr>
          <p:cNvPr id="17" name="Shape 15"/>
          <p:cNvSpPr/>
          <p:nvPr/>
        </p:nvSpPr>
        <p:spPr>
          <a:xfrm>
            <a:off x="7067550" y="4504373"/>
            <a:ext cx="2827020" cy="114300"/>
          </a:xfrm>
          <a:prstGeom prst="rect">
            <a:avLst/>
          </a:prstGeom>
          <a:solidFill>
            <a:srgbClr val="94B6EC"/>
          </a:solidFill>
          <a:ln/>
        </p:spPr>
      </p:sp>
      <p:sp>
        <p:nvSpPr>
          <p:cNvPr id="18" name="Shape 16"/>
          <p:cNvSpPr/>
          <p:nvPr/>
        </p:nvSpPr>
        <p:spPr>
          <a:xfrm>
            <a:off x="7067550" y="4713922"/>
            <a:ext cx="1857756" cy="114300"/>
          </a:xfrm>
          <a:prstGeom prst="rect">
            <a:avLst/>
          </a:prstGeom>
          <a:solidFill>
            <a:srgbClr val="94B6EC"/>
          </a:solidFill>
          <a:ln/>
        </p:spPr>
      </p:sp>
      <p:sp>
        <p:nvSpPr>
          <p:cNvPr id="19" name="Shape 17"/>
          <p:cNvSpPr/>
          <p:nvPr/>
        </p:nvSpPr>
        <p:spPr>
          <a:xfrm>
            <a:off x="7067550" y="4923472"/>
            <a:ext cx="2342388" cy="114300"/>
          </a:xfrm>
          <a:prstGeom prst="rect">
            <a:avLst/>
          </a:prstGeom>
          <a:solidFill>
            <a:srgbClr val="94B6EC"/>
          </a:solidFill>
          <a:ln/>
        </p:spPr>
      </p:sp>
      <p:sp>
        <p:nvSpPr>
          <p:cNvPr id="20" name="Shape 18"/>
          <p:cNvSpPr/>
          <p:nvPr/>
        </p:nvSpPr>
        <p:spPr>
          <a:xfrm>
            <a:off x="6896100" y="1903095"/>
            <a:ext cx="4381500" cy="4288155"/>
          </a:xfrm>
          <a:prstGeom prst="rect">
            <a:avLst/>
          </a:prstGeom>
          <a:ln/>
        </p:spPr>
      </p:sp>
      <p:sp>
        <p:nvSpPr>
          <p:cNvPr id="21" name="Shape 19"/>
          <p:cNvSpPr/>
          <p:nvPr/>
        </p:nvSpPr>
        <p:spPr>
          <a:xfrm>
            <a:off x="6896100" y="1903095"/>
            <a:ext cx="4381500" cy="4288155"/>
          </a:xfrm>
          <a:prstGeom prst="roundRect">
            <a:avLst>
              <a:gd name="adj" fmla="val 2221"/>
            </a:avLst>
          </a:prstGeom>
          <a:ln w="9525">
            <a:solidFill>
              <a:srgbClr val="D1DB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16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29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16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影响购买决策的主要因素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6F3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「价格」最高（68），「服务」最低（33），差 35。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248，均值 49.6，可按高低落差定优先级。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16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6F3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「价格」占比最高，约 27%，是本页结构里的主要构成。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4 项合计约 73%，可按占比高低分优先级投入。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20" name="Shape 1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16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DFE6F3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从「价格」到「服务」，指标下降 35。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峰值在「价格」（68），谷值在「服务」（33）。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16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16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调研设计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市场概况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用户洞察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机会与建议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56BD9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市场调研报告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BD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完整数据集见附件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38150" y="6419850"/>
            <a:ext cx="800100" cy="1905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1753850" y="438150"/>
            <a:ext cx="19050" cy="800100"/>
          </a:xfrm>
          <a:prstGeom prst="rect">
            <a:avLst/>
          </a:prstGeom>
          <a:solidFill>
            <a:srgbClr val="256BD9">
              <a:alpha val="2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2026-10-17T15:00:59Z</dcterms:created>
  <dcterms:modified xsi:type="dcterms:W3CDTF">2026-10-17T15:00:59Z</dcterms:modified>
</cp:coreProperties>
</file>