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88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89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90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8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8.xlsx"/></Relationships>
</file>

<file path=ppt/charts/_rels/chart8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9.xlsx"/></Relationships>
</file>

<file path=ppt/charts/_rels/chart9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0.xlsx"/></Relationships>
</file>

<file path=ppt/charts/chart8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影响购买决策的主要因素 · 整体表现</c:v>
                </c:pt>
              </c:strCache>
            </c:strRef>
          </c:tx>
          <c:spPr>
            <a:solidFill>
              <a:srgbClr val="225D3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BAE90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3D1BE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价格</c:v>
                  </c:pt>
                  <c:pt idx="1">
                    <c:v>品质</c:v>
                  </c:pt>
                  <c:pt idx="2">
                    <c:v>口碑</c:v>
                  </c:pt>
                  <c:pt idx="3">
                    <c:v>外观</c:v>
                  </c:pt>
                  <c:pt idx="4">
                    <c:v>服务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68</c:v>
                </c:pt>
                <c:pt idx="1">
                  <c:v>61</c:v>
                </c:pt>
                <c:pt idx="2">
                  <c:v>47</c:v>
                </c:pt>
                <c:pt idx="3">
                  <c:v>39</c:v>
                </c:pt>
                <c:pt idx="4">
                  <c:v>33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8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bubble3D val="0"/>
            <c:spPr>
              <a:solidFill>
                <a:srgbClr val="7BAE90"/>
              </a:solidFill>
              <a:effectLst/>
            </c:spPr>
          </c:dPt>
          <c:dPt>
            <c:idx val="4"/>
            <c:bubble3D val="0"/>
            <c:spPr>
              <a:solidFill>
                <a:srgbClr val="B3D1B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价格</c:v>
                </c:pt>
                <c:pt idx="1">
                  <c:v>品质</c:v>
                </c:pt>
                <c:pt idx="2">
                  <c:v>口碑</c:v>
                </c:pt>
                <c:pt idx="3">
                  <c:v>外观</c:v>
                </c:pt>
                <c:pt idx="4">
                  <c:v>服务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68</c:v>
                </c:pt>
                <c:pt idx="1">
                  <c:v>61</c:v>
                </c:pt>
                <c:pt idx="2">
                  <c:v>47</c:v>
                </c:pt>
                <c:pt idx="3">
                  <c:v>39</c:v>
                </c:pt>
                <c:pt idx="4">
                  <c:v>33</c:v>
                </c:pt>
              </c:numCache>
            </c:numRef>
          </c:val>
        </c:ser>
        <c:firstSliceAng val="0"/>
        <c:holeSize val="50"/>
      </c:doughnutChart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9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225D39"/>
            </a:solidFill>
            <a:ln w="25400" cap="flat">
              <a:solidFill>
                <a:srgbClr val="225D3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25D39"/>
              </a:solidFill>
              <a:ln w="9525" cap="flat">
                <a:solidFill>
                  <a:srgbClr val="225D3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价格</c:v>
                  </c:pt>
                  <c:pt idx="1">
                    <c:v>品质</c:v>
                  </c:pt>
                  <c:pt idx="2">
                    <c:v>口碑</c:v>
                  </c:pt>
                  <c:pt idx="3">
                    <c:v>外观</c:v>
                  </c:pt>
                  <c:pt idx="4">
                    <c:v>服务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68</c:v>
                </c:pt>
                <c:pt idx="1">
                  <c:v>61</c:v>
                </c:pt>
                <c:pt idx="2">
                  <c:v>47</c:v>
                </c:pt>
                <c:pt idx="3">
                  <c:v>39</c:v>
                </c:pt>
                <c:pt idx="4">
                  <c:v>33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调研报告 · 行业扫描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从样本到结论，讲清市场现在的样子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报告的三个层次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调研六步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三个关键数据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样本按城市层级和人群比例配额抽取，问卷控制在十二分钟以内，收入支出类问题统一口径。方法先讲清楚，后面的结论才有地方站；回收后剔除作答时长过短与直线作答的无效样本。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目标品类去年规模约四百亿，增速回落到个位数中段，格局从分散转向集中。头部三家吃掉近半份额，剩下的靠细分场景和区域渠道生存，留给新进入者的窗口在变窄。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用户大致分三类：价格敏感型看单位成本，品质导向型看口碑与成分，尝鲜型看新品和包装。三类人的决策因素排序差别很大，笼统说「用户在意性价比」等于什么都没说。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能切进去的是中价位、强场景的产品带，尤其通勤和家庭囤货两个场景。数据也不支持走高端这条路：溢价接受度只有一成出头，硬做会卡在渠道动销上。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38" name="Shape 3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7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8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9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60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报告的三个层次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事实层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样本结构、回收率与核心分布数据全部可回溯到问卷原始记录，不做二次加工。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洞察层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从交叉表里读出需求分层与决策路径，指出哪类人最可能成为增量，并给出理由。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建议层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按可行性与投入产出排出三条路径，标出先后顺序、验证指标与第一年的关键动作。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样本按城市层级和人群比例配额抽取，问卷控制在十二分钟以内，收入支出类问题统一口径。方法先讲清楚，后面的结论才有地方站…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目标品类去年规模约四百亿，增速回落到个位数中段，格局从分散转向集中。头部三家吃掉近半份额，剩下的靠细分场景和区域渠道生存，留给新进入者的窗口在变窄。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用户大致分三类：价格敏感型看单位成本，品质导向型看口碑与成分，尝鲜型看新品和包装。三类人的决策因素排序差别很大，笼统说「用户在意性价比」等于什么都没说。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能切进去的是中价位、强场景的产品带，尤其通勤和家庭囤货两个场景。数据也不支持走高端这条路：溢价接受度只有一成出头，硬做会卡在渠道动销上。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4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5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57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调研六步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定问题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先明确要回答什么。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设问卷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题目围绕问题设计。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做抽样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样本要能代表目标人群。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清数据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清洗无效样本再分析。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找规律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交叉分析找出关键差异。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给建议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结论对应可行动的方向。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60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61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63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三个关键数据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份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有效样本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一线、新一线、三四线按比例配额，剔除作答时长过短与直线作答的问卷，代表性可控。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市场增速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增速较前两年明显放缓，线上仍快于线下，增量主要来自下沉市场，价格带在下移。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首要决策因素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排在后面的是品牌知名度与售后，说明这一品类的竞争仍停在产品本身，还没走到品牌溢价。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研究报告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3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4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9286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9286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E5C39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1509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44625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样本决定结论的边界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132058"/>
            <a:ext cx="800100" cy="476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4082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样本偏向哪一类人，结论就只能覆盖哪一类人。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6896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把抽样方法写清楚，报告才有说服力。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6896100" y="42741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不要用个别访谈的感受替代整体数据。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6896100" y="4802267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SWOT 分析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EECE2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7150" cy="2018347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620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 Strengths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11620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11620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现有能力与资源积累是基本盘，先把确定能做好的部分做透。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103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EECE2"/>
          </a:solidFill>
          <a:ln/>
        </p:spPr>
      </p:sp>
      <p:sp>
        <p:nvSpPr>
          <p:cNvPr id="12" name="Shape 10"/>
          <p:cNvSpPr/>
          <p:nvPr/>
        </p:nvSpPr>
        <p:spPr>
          <a:xfrm>
            <a:off x="6210300" y="1792605"/>
            <a:ext cx="57150" cy="2018347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579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 Weaknesses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64579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</a:t>
            </a:r>
            <a:endParaRPr lang="en-US" sz="1425" dirty="0"/>
          </a:p>
        </p:txBody>
      </p:sp>
      <p:sp>
        <p:nvSpPr>
          <p:cNvPr id="15" name="Text 13"/>
          <p:cNvSpPr txBox="1"/>
          <p:nvPr/>
        </p:nvSpPr>
        <p:spPr>
          <a:xfrm>
            <a:off x="64579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短板集中在协同效率与标准化程度，靠流程和模板补齐。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DEAE0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7150" cy="2018347"/>
          </a:xfrm>
          <a:prstGeom prst="rect">
            <a:avLst/>
          </a:prstGeom>
          <a:solidFill>
            <a:srgbClr val="1E5C39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620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 Opportunities</a:t>
            </a:r>
            <a:endParaRPr lang="en-US" sz="1275" dirty="0"/>
          </a:p>
        </p:txBody>
      </p:sp>
      <p:sp>
        <p:nvSpPr>
          <p:cNvPr id="19" name="Text 17"/>
          <p:cNvSpPr txBox="1"/>
          <p:nvPr/>
        </p:nvSpPr>
        <p:spPr>
          <a:xfrm>
            <a:off x="11620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</a:t>
            </a:r>
            <a:endParaRPr lang="en-US" sz="1425" dirty="0"/>
          </a:p>
        </p:txBody>
      </p:sp>
      <p:sp>
        <p:nvSpPr>
          <p:cNvPr id="20" name="Text 18"/>
          <p:cNvSpPr txBox="1"/>
          <p:nvPr/>
        </p:nvSpPr>
        <p:spPr>
          <a:xfrm>
            <a:off x="11620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外部需求与政策窗口带来可拓展空间，宜先小步验证。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103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DEEBE1"/>
          </a:solidFill>
          <a:ln/>
        </p:spPr>
      </p:sp>
      <p:sp>
        <p:nvSpPr>
          <p:cNvPr id="22" name="Shape 20"/>
          <p:cNvSpPr/>
          <p:nvPr/>
        </p:nvSpPr>
        <p:spPr>
          <a:xfrm>
            <a:off x="6210300" y="4001453"/>
            <a:ext cx="57150" cy="2018347"/>
          </a:xfrm>
          <a:prstGeom prst="rect">
            <a:avLst/>
          </a:prstGeom>
          <a:solidFill>
            <a:srgbClr val="256C4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579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56C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 Threats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64579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</a:t>
            </a:r>
            <a:endParaRPr lang="en-US" sz="1425" dirty="0"/>
          </a:p>
        </p:txBody>
      </p:sp>
      <p:sp>
        <p:nvSpPr>
          <p:cNvPr id="25" name="Text 23"/>
          <p:cNvSpPr txBox="1"/>
          <p:nvPr/>
        </p:nvSpPr>
        <p:spPr>
          <a:xfrm>
            <a:off x="64579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竞争与合规变化带来不确定性，提前预设应对方案。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50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51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53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影响购买决策的主要因素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「价格」最高（68），「服务」最低（33），差 35。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248，均值 49.6，可按高低落差定优先级。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「价格」占比最高，约 27%，是本页结构里的主要构成。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73%，可按占比高低分优先级投入。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从「价格」到「服务」，指标下降 35。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峰值在「价格」（68），谷值在「服务」（33）。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完整数据集见附件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BCCB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87A4C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2026-10-17T15:01:09Z</dcterms:created>
  <dcterms:modified xsi:type="dcterms:W3CDTF">2026-10-17T15:01:09Z</dcterms:modified>
</cp:coreProperties>
</file>