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97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98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99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charts/_rels/chart9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7.xlsx"/></Relationships>
</file>

<file path=ppt/charts/_rels/chart9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8.xlsx"/></Relationships>
</file>

<file path=ppt/charts/_rels/chart9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9.xlsx"/></Relationships>
</file>

<file path=ppt/charts/chart9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绿地连通性与降温幅度的关系 · 整体表现</c:v>
                </c:pt>
              </c:strCache>
            </c:strRef>
          </c:tx>
          <c:spPr>
            <a:solidFill>
              <a:srgbClr val="1A4EA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A4EA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F5CBB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256BD9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9A4E8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B2CAF2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低连通</c:v>
                  </c:pt>
                  <c:pt idx="1">
                    <c:v>较低</c:v>
                  </c:pt>
                  <c:pt idx="2">
                    <c:v>中等</c:v>
                  </c:pt>
                  <c:pt idx="3">
                    <c:v>较高</c:v>
                  </c:pt>
                  <c:pt idx="4">
                    <c:v>高连通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0.8</c:v>
                </c:pt>
                <c:pt idx="1">
                  <c:v>1.4</c:v>
                </c:pt>
                <c:pt idx="2">
                  <c:v>2.3</c:v>
                </c:pt>
                <c:pt idx="3">
                  <c:v>3.5</c:v>
                </c:pt>
                <c:pt idx="4">
                  <c:v>4.6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23B7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35353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E0E0E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06295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charts/chart9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A4EA0"/>
              </a:solidFill>
              <a:effectLst/>
            </c:spPr>
          </c:dPt>
          <c:dPt>
            <c:idx val="1"/>
            <c:bubble3D val="0"/>
            <c:spPr>
              <a:solidFill>
                <a:srgbClr val="1F5CBB"/>
              </a:solidFill>
              <a:effectLst/>
            </c:spPr>
          </c:dPt>
          <c:dPt>
            <c:idx val="2"/>
            <c:bubble3D val="0"/>
            <c:spPr>
              <a:solidFill>
                <a:srgbClr val="256BD9"/>
              </a:solidFill>
              <a:effectLst/>
            </c:spPr>
          </c:dPt>
          <c:dPt>
            <c:idx val="3"/>
            <c:bubble3D val="0"/>
            <c:spPr>
              <a:solidFill>
                <a:srgbClr val="79A4E8"/>
              </a:solidFill>
              <a:effectLst/>
            </c:spPr>
          </c:dPt>
          <c:dPt>
            <c:idx val="4"/>
            <c:bubble3D val="0"/>
            <c:spPr>
              <a:solidFill>
                <a:srgbClr val="B2CAF2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低连通</c:v>
                </c:pt>
                <c:pt idx="1">
                  <c:v>较低</c:v>
                </c:pt>
                <c:pt idx="2">
                  <c:v>中等</c:v>
                </c:pt>
                <c:pt idx="3">
                  <c:v>较高</c:v>
                </c:pt>
                <c:pt idx="4">
                  <c:v>高连通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0.8</c:v>
                </c:pt>
                <c:pt idx="1">
                  <c:v>1.4</c:v>
                </c:pt>
                <c:pt idx="2">
                  <c:v>2.3</c:v>
                </c:pt>
                <c:pt idx="3">
                  <c:v>3.5</c:v>
                </c:pt>
                <c:pt idx="4">
                  <c:v>4.6</c:v>
                </c:pt>
              </c:numCache>
            </c:numRef>
          </c:val>
        </c:ser>
        <c:firstSliceAng val="0"/>
        <c:holeSize val="50"/>
      </c:doughnutChart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23B7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charts/chart9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1A4EA0"/>
            </a:solidFill>
            <a:ln w="25400" cap="flat">
              <a:solidFill>
                <a:srgbClr val="1A4EA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1A4EA0"/>
              </a:solidFill>
              <a:ln w="9525" cap="flat">
                <a:solidFill>
                  <a:srgbClr val="1A4EA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低连通</c:v>
                  </c:pt>
                  <c:pt idx="1">
                    <c:v>较低</c:v>
                  </c:pt>
                  <c:pt idx="2">
                    <c:v>中等</c:v>
                  </c:pt>
                  <c:pt idx="3">
                    <c:v>较高</c:v>
                  </c:pt>
                  <c:pt idx="4">
                    <c:v>高连通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0.8</c:v>
                </c:pt>
                <c:pt idx="1">
                  <c:v>1.4</c:v>
                </c:pt>
                <c:pt idx="2">
                  <c:v>2.3</c:v>
                </c:pt>
                <c:pt idx="3">
                  <c:v>3.5</c:v>
                </c:pt>
                <c:pt idx="4">
                  <c:v>4.6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23B7A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35353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0E0E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06295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3.png"/><Relationship Id="rId4" Type="http://schemas.openxmlformats.org/officeDocument/2006/relationships/image" Target="../media/image-3-4.svg"/><Relationship Id="rId5" Type="http://schemas.openxmlformats.org/officeDocument/2006/relationships/image" Target="../media/image-3-5.png"/><Relationship Id="rId6" Type="http://schemas.openxmlformats.org/officeDocument/2006/relationships/image" Target="../media/image-3-6.svg"/><Relationship Id="rId7" Type="http://schemas.openxmlformats.org/officeDocument/2006/relationships/image" Target="../media/image-3-7.png"/><Relationship Id="rId8" Type="http://schemas.openxmlformats.org/officeDocument/2006/relationships/image" Target="../media/image-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image" Target="../media/image-5-3.png"/><Relationship Id="rId4" Type="http://schemas.openxmlformats.org/officeDocument/2006/relationships/image" Target="../media/image-5-4.svg"/><Relationship Id="rId5" Type="http://schemas.openxmlformats.org/officeDocument/2006/relationships/image" Target="../media/image-5-5.png"/><Relationship Id="rId6" Type="http://schemas.openxmlformats.org/officeDocument/2006/relationships/image" Target="../media/image-5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image" Target="../media/image-7-7.png"/><Relationship Id="rId8" Type="http://schemas.openxmlformats.org/officeDocument/2006/relationships/image" Target="../media/image-7-8.svg"/><Relationship Id="rId9" Type="http://schemas.openxmlformats.org/officeDocument/2006/relationships/image" Target="../media/image-7-9.png"/><Relationship Id="rId10" Type="http://schemas.openxmlformats.org/officeDocument/2006/relationships/image" Target="../media/image-7-10.svg"/><Relationship Id="rId11" Type="http://schemas.openxmlformats.org/officeDocument/2006/relationships/image" Target="../media/image-7-11.png"/><Relationship Id="rId12" Type="http://schemas.openxmlformats.org/officeDocument/2006/relationships/image" Target="../media/image-7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毕业答辩 · 学术汇报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3407664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基于多时相遥感数据的实证分析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方法与数据的三个支点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研究六个环节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16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29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16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4" name="Shape 2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276350"/>
            <a:ext cx="38100" cy="2038350"/>
          </a:xfrm>
          <a:prstGeom prst="rect">
            <a:avLst/>
          </a:prstGeom>
          <a:solidFill>
            <a:srgbClr val="256BD9">
              <a:alpha val="7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1352550"/>
            <a:ext cx="381000" cy="38100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57300" y="1447800"/>
            <a:ext cx="190500" cy="1905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504825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165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夏天城区比郊区高出好几度，绿地到底能缓多少、什么形状的绿地更管用，是规划部门真正关心的问题。这个研究就是把它拆成可测量的指标来回答，不空谈生态。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622935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6229350" y="1276350"/>
            <a:ext cx="38100" cy="2038350"/>
          </a:xfrm>
          <a:prstGeom prst="rect">
            <a:avLst/>
          </a:prstGeom>
          <a:solidFill>
            <a:srgbClr val="256BD9">
              <a:alpha val="7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6477000" y="1352550"/>
            <a:ext cx="381000" cy="38100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72250" y="1447800"/>
            <a:ext cx="190500" cy="190500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1036320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7" name="Text 13"/>
          <p:cNvSpPr txBox="1"/>
          <p:nvPr/>
        </p:nvSpPr>
        <p:spPr>
          <a:xfrm>
            <a:off x="647700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1650" dirty="0"/>
          </a:p>
        </p:txBody>
      </p:sp>
      <p:sp>
        <p:nvSpPr>
          <p:cNvPr id="18" name="Text 14"/>
          <p:cNvSpPr txBox="1"/>
          <p:nvPr/>
        </p:nvSpPr>
        <p:spPr>
          <a:xfrm>
            <a:off x="647700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用夏季遥感影像做地表温度反演，配三十多个地面站点校核，再把绿地按斑块大小、形状和连通性分区统计。空间尺度与时间尺度怎么对齐，是方法的关键。</a:t>
            </a:r>
            <a:endParaRPr lang="en-US" sz="1200" dirty="0"/>
          </a:p>
        </p:txBody>
      </p:sp>
      <p:sp>
        <p:nvSpPr>
          <p:cNvPr id="19" name="Shape 15"/>
          <p:cNvSpPr/>
          <p:nvPr/>
        </p:nvSpPr>
        <p:spPr>
          <a:xfrm>
            <a:off x="91440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914400" y="3867150"/>
            <a:ext cx="38100" cy="2038350"/>
          </a:xfrm>
          <a:prstGeom prst="rect">
            <a:avLst/>
          </a:prstGeom>
          <a:solidFill>
            <a:srgbClr val="256BD9">
              <a:alpha val="7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1162050" y="3943350"/>
            <a:ext cx="381000" cy="38100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57300" y="4038600"/>
            <a:ext cx="190500" cy="190500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504825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24" name="Text 19"/>
          <p:cNvSpPr txBox="1"/>
          <p:nvPr/>
        </p:nvSpPr>
        <p:spPr>
          <a:xfrm>
            <a:off x="116205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主要发现</a:t>
            </a:r>
            <a:endParaRPr lang="en-US" sz="1650" dirty="0"/>
          </a:p>
        </p:txBody>
      </p:sp>
      <p:sp>
        <p:nvSpPr>
          <p:cNvPr id="25" name="Text 20"/>
          <p:cNvSpPr txBox="1"/>
          <p:nvPr/>
        </p:nvSpPr>
        <p:spPr>
          <a:xfrm>
            <a:off x="116205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绿地面积越大降温越明显，但不是线性关系；连通性好的绿地对周边一公里的降温效果，比同样面积但分散的绿地高出近三成。形状越紧凑，效率越高。</a:t>
            </a:r>
            <a:endParaRPr lang="en-US" sz="1200" dirty="0"/>
          </a:p>
        </p:txBody>
      </p:sp>
      <p:sp>
        <p:nvSpPr>
          <p:cNvPr id="26" name="Shape 21"/>
          <p:cNvSpPr/>
          <p:nvPr/>
        </p:nvSpPr>
        <p:spPr>
          <a:xfrm>
            <a:off x="622935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27" name="Shape 22"/>
          <p:cNvSpPr/>
          <p:nvPr/>
        </p:nvSpPr>
        <p:spPr>
          <a:xfrm>
            <a:off x="6229350" y="3867150"/>
            <a:ext cx="38100" cy="2038350"/>
          </a:xfrm>
          <a:prstGeom prst="rect">
            <a:avLst/>
          </a:prstGeom>
          <a:solidFill>
            <a:srgbClr val="256BD9">
              <a:alpha val="75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6477000" y="3943350"/>
            <a:ext cx="381000" cy="38100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9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72250" y="4038600"/>
            <a:ext cx="190500" cy="190500"/>
          </a:xfrm>
          <a:prstGeom prst="rect">
            <a:avLst/>
          </a:prstGeom>
        </p:spPr>
      </p:pic>
      <p:sp>
        <p:nvSpPr>
          <p:cNvPr id="30" name="Text 24"/>
          <p:cNvSpPr txBox="1"/>
          <p:nvPr/>
        </p:nvSpPr>
        <p:spPr>
          <a:xfrm>
            <a:off x="1036320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31" name="Text 25"/>
          <p:cNvSpPr txBox="1"/>
          <p:nvPr/>
        </p:nvSpPr>
        <p:spPr>
          <a:xfrm>
            <a:off x="647700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结论与不足</a:t>
            </a:r>
            <a:endParaRPr lang="en-US" sz="1650" dirty="0"/>
          </a:p>
        </p:txBody>
      </p:sp>
      <p:sp>
        <p:nvSpPr>
          <p:cNvPr id="32" name="Text 26"/>
          <p:cNvSpPr txBox="1"/>
          <p:nvPr/>
        </p:nvSpPr>
        <p:spPr>
          <a:xfrm>
            <a:off x="647700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规划上应优先连片、少做零散点缀，带状绿廊的价值被明显低估。不足也清楚：影像分辨率有限，只用了夏季一周的数据，冬季与夜间效应还没覆盖，后续要补。</a:t>
            </a:r>
            <a:endParaRPr lang="en-US" sz="1200" dirty="0"/>
          </a:p>
        </p:txBody>
      </p:sp>
      <p:sp>
        <p:nvSpPr>
          <p:cNvPr id="33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4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6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16</a:t>
            </a:r>
            <a:endParaRPr lang="en-US" sz="1050" dirty="0"/>
          </a:p>
        </p:txBody>
      </p:sp>
      <p:sp>
        <p:nvSpPr>
          <p:cNvPr id="37" name="Shape 31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40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41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2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43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16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方法与数据的三个支点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256BD9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多源数据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遥感反演配地面站点校核，两份数据相互校准，误差控制在可接受区间内。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256BD9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空间分析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按斑块切分做分区统计，量化格局指标与地表温度的关系，避免只看总量。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256BD9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统计检验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相关性与显著性检验并行，换不同窗口重跑以确认稳健，排除偶然相关。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16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4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5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6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16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961073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237298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903923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903923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1239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1239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夏天城区比郊区高出好几度，绿地到底能缓多少、什么形状的绿地更管用，是规划部门真正关心的问题。这个研究就是把它拆成可测量的指标来回答，不空谈生态。</a:t>
            </a:r>
            <a:endParaRPr lang="en-US" sz="1050" dirty="0"/>
          </a:p>
        </p:txBody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8025" y="3501390"/>
            <a:ext cx="247650" cy="247650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36195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DFE6F3"/>
          </a:solidFill>
          <a:ln/>
        </p:spPr>
      </p:sp>
      <p:sp>
        <p:nvSpPr>
          <p:cNvPr id="13" name="Shape 10"/>
          <p:cNvSpPr/>
          <p:nvPr/>
        </p:nvSpPr>
        <p:spPr>
          <a:xfrm>
            <a:off x="38290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38290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50" dirty="0"/>
          </a:p>
        </p:txBody>
      </p:sp>
      <p:sp>
        <p:nvSpPr>
          <p:cNvPr id="15" name="Text 12"/>
          <p:cNvSpPr txBox="1"/>
          <p:nvPr/>
        </p:nvSpPr>
        <p:spPr>
          <a:xfrm>
            <a:off x="38290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38290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用夏季遥感影像做地表温度反演，配三十多个地面站点校核，再把绿地按斑块大小、形状和连通性分区统计。空间尺度与时间尺度怎么对齐，是方法的关键。</a:t>
            </a:r>
            <a:endParaRPr lang="en-US" sz="1050" dirty="0"/>
          </a:p>
        </p:txBody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3501390"/>
            <a:ext cx="247650" cy="247650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63246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DFE6F3"/>
          </a:solidFill>
          <a:ln/>
        </p:spPr>
      </p:sp>
      <p:sp>
        <p:nvSpPr>
          <p:cNvPr id="19" name="Shape 15"/>
          <p:cNvSpPr/>
          <p:nvPr/>
        </p:nvSpPr>
        <p:spPr>
          <a:xfrm>
            <a:off x="65341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65341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50" dirty="0"/>
          </a:p>
        </p:txBody>
      </p:sp>
      <p:sp>
        <p:nvSpPr>
          <p:cNvPr id="21" name="Text 17"/>
          <p:cNvSpPr txBox="1"/>
          <p:nvPr/>
        </p:nvSpPr>
        <p:spPr>
          <a:xfrm>
            <a:off x="65341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主要发现</a:t>
            </a:r>
            <a:endParaRPr lang="en-US" sz="1500" dirty="0"/>
          </a:p>
        </p:txBody>
      </p:sp>
      <p:sp>
        <p:nvSpPr>
          <p:cNvPr id="22" name="Text 18"/>
          <p:cNvSpPr txBox="1"/>
          <p:nvPr/>
        </p:nvSpPr>
        <p:spPr>
          <a:xfrm>
            <a:off x="65341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绿地面积越大降温越明显，但不是线性关系；连通性好的绿地对周边一公里的降温效果，比同样面积但分散的绿地高出近三成。形状越紧凑，效率越高。</a:t>
            </a:r>
            <a:endParaRPr lang="en-US" sz="1050" dirty="0"/>
          </a:p>
        </p:txBody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58225" y="3501390"/>
            <a:ext cx="247650" cy="247650"/>
          </a:xfrm>
          <a:prstGeom prst="rect">
            <a:avLst/>
          </a:prstGeom>
        </p:spPr>
      </p:pic>
      <p:sp>
        <p:nvSpPr>
          <p:cNvPr id="24" name="Shape 19"/>
          <p:cNvSpPr/>
          <p:nvPr/>
        </p:nvSpPr>
        <p:spPr>
          <a:xfrm>
            <a:off x="90297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DFE6F3"/>
          </a:solidFill>
          <a:ln/>
        </p:spPr>
      </p:sp>
      <p:sp>
        <p:nvSpPr>
          <p:cNvPr id="25" name="Shape 20"/>
          <p:cNvSpPr/>
          <p:nvPr/>
        </p:nvSpPr>
        <p:spPr>
          <a:xfrm>
            <a:off x="92392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2392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50" dirty="0"/>
          </a:p>
        </p:txBody>
      </p:sp>
      <p:sp>
        <p:nvSpPr>
          <p:cNvPr id="27" name="Text 22"/>
          <p:cNvSpPr txBox="1"/>
          <p:nvPr/>
        </p:nvSpPr>
        <p:spPr>
          <a:xfrm>
            <a:off x="92392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结论与不足</a:t>
            </a:r>
            <a:endParaRPr lang="en-US" sz="1500" dirty="0"/>
          </a:p>
        </p:txBody>
      </p:sp>
      <p:sp>
        <p:nvSpPr>
          <p:cNvPr id="28" name="Text 23"/>
          <p:cNvSpPr txBox="1"/>
          <p:nvPr/>
        </p:nvSpPr>
        <p:spPr>
          <a:xfrm>
            <a:off x="92392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规划上应优先连片、少做零散点缀，带状绿廊的价值被明显低估。不足也清楚：影像分辨率有限，只用了夏季一周的数据，冬季与夜间效应还没覆盖，后续要补。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0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2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16</a:t>
            </a:r>
            <a:endParaRPr lang="en-US" sz="1050" dirty="0"/>
          </a:p>
        </p:txBody>
      </p:sp>
      <p:sp>
        <p:nvSpPr>
          <p:cNvPr id="33" name="Shape 2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6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7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9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16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372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0134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80085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80085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034540"/>
            <a:ext cx="666750" cy="438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66800" y="2110740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序号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1581150" y="2034540"/>
            <a:ext cx="2381250" cy="438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733550" y="2110740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环节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962400" y="2034540"/>
            <a:ext cx="7315200" cy="438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114800" y="2110740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核心要点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914400" y="2472690"/>
            <a:ext cx="10363200" cy="676275"/>
          </a:xfrm>
          <a:prstGeom prst="rect">
            <a:avLst/>
          </a:prstGeom>
          <a:solidFill>
            <a:srgbClr val="DFE6F3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66800" y="2606040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1733550" y="2606040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4114800" y="2606040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夏天城区比郊区高出好几度，绿地到底能缓多少、什么形状的绿地更管用，是规划部门真正关心的问题。这个研究就是把它拆成可测量的指标来回答，不空谈生态。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914400" y="313944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066800" y="3282315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1733550" y="3282315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4114800" y="3282315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用夏季遥感影像做地表温度反演，配三十多个地面站点校核，再把绿地按斑块大小、形状和连通性分区统计。空间尺度与时间尺度怎么对齐，是方法的关键。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914400" y="381571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1" name="Shape 19"/>
          <p:cNvSpPr/>
          <p:nvPr/>
        </p:nvSpPr>
        <p:spPr>
          <a:xfrm>
            <a:off x="914400" y="3825240"/>
            <a:ext cx="10363200" cy="676275"/>
          </a:xfrm>
          <a:prstGeom prst="rect">
            <a:avLst/>
          </a:prstGeom>
          <a:solidFill>
            <a:srgbClr val="DFE6F3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1066800" y="3958590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1733550" y="3958590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主要发现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4114800" y="3958590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绿地面积越大降温越明显，但不是线性关系；连通性好的绿地对周边一公里的降温效果，比同样面积但分散的绿地高出近三成。形状越紧凑，效率越高。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914400" y="449199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066800" y="4634865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1733550" y="4634865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结论与不足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4114800" y="4634865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规划上应优先连片、少做零散点缀，带状绿廊的价值被明显低估。不足也清楚：影像分辨率有限，只用了夏季一周的数据，冬季与夜间效应还没覆盖，后续要补。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914400" y="516826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16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7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16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研究六个环节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提出问题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从现象到可验证的假设。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获取数据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多源数据交叉使用。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空间分析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分区量化格局与温度。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统计检验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验证关系的显著性。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提炼结论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从结果回到研究问题。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讨论局限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如实说明边界与不足。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16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43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44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5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46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16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毕业答辩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主要发现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16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6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7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16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975F12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975F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194993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主要发现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结论与不足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16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7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8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40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16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研究的三个边界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时间尺度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结论基于研究时段，外推需谨慎。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空间范围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样本区域之外不宜直接套用。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变量控制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仍有未纳入的因素待后续研究。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16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16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PPT TIPS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技巧：答辩要守好时间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1903095"/>
            <a:ext cx="54483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核心结论讲透，方法细节可以略过，留给老师提问环节。</a:t>
            </a:r>
            <a:endParaRPr lang="en-US" sz="1275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355056"/>
            <a:ext cx="54483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预想三个最可能被问到的问题，准备好答案。</a:t>
            </a:r>
            <a:endParaRPr lang="en-US" sz="1275" dirty="0"/>
          </a:p>
        </p:txBody>
      </p:sp>
      <p:sp>
        <p:nvSpPr>
          <p:cNvPr id="8" name="Shape 6"/>
          <p:cNvSpPr/>
          <p:nvPr/>
        </p:nvSpPr>
        <p:spPr>
          <a:xfrm>
            <a:off x="6896100" y="1903095"/>
            <a:ext cx="4381500" cy="285750"/>
          </a:xfrm>
          <a:prstGeom prst="rect">
            <a:avLst/>
          </a:prstGeom>
          <a:solidFill>
            <a:srgbClr val="B0432E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7029450" y="1960245"/>
            <a:ext cx="4114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✗ 常见错误</a:t>
            </a:r>
            <a:endParaRPr lang="en-US" sz="975" dirty="0"/>
          </a:p>
        </p:txBody>
      </p:sp>
      <p:sp>
        <p:nvSpPr>
          <p:cNvPr id="10" name="Shape 8"/>
          <p:cNvSpPr/>
          <p:nvPr/>
        </p:nvSpPr>
        <p:spPr>
          <a:xfrm>
            <a:off x="6896100" y="2188845"/>
            <a:ext cx="4381500" cy="1858328"/>
          </a:xfrm>
          <a:prstGeom prst="rect">
            <a:avLst/>
          </a:prstGeom>
          <a:solidFill>
            <a:srgbClr val="E8E1E7"/>
          </a:solidFill>
          <a:ln/>
        </p:spPr>
      </p:sp>
      <p:sp>
        <p:nvSpPr>
          <p:cNvPr id="11" name="Shape 9"/>
          <p:cNvSpPr/>
          <p:nvPr/>
        </p:nvSpPr>
        <p:spPr>
          <a:xfrm>
            <a:off x="7067550" y="2360295"/>
            <a:ext cx="3715512" cy="114300"/>
          </a:xfrm>
          <a:prstGeom prst="rect">
            <a:avLst/>
          </a:prstGeom>
          <a:solidFill>
            <a:srgbClr val="DBBEBE"/>
          </a:solidFill>
          <a:ln/>
        </p:spPr>
      </p:sp>
      <p:sp>
        <p:nvSpPr>
          <p:cNvPr id="12" name="Shape 10"/>
          <p:cNvSpPr/>
          <p:nvPr/>
        </p:nvSpPr>
        <p:spPr>
          <a:xfrm>
            <a:off x="7067550" y="2569845"/>
            <a:ext cx="3150108" cy="114300"/>
          </a:xfrm>
          <a:prstGeom prst="rect">
            <a:avLst/>
          </a:prstGeom>
          <a:solidFill>
            <a:srgbClr val="DBBEBE"/>
          </a:solidFill>
          <a:ln/>
        </p:spPr>
      </p:sp>
      <p:sp>
        <p:nvSpPr>
          <p:cNvPr id="13" name="Shape 11"/>
          <p:cNvSpPr/>
          <p:nvPr/>
        </p:nvSpPr>
        <p:spPr>
          <a:xfrm>
            <a:off x="7067550" y="2779395"/>
            <a:ext cx="3473196" cy="114300"/>
          </a:xfrm>
          <a:prstGeom prst="rect">
            <a:avLst/>
          </a:prstGeom>
          <a:solidFill>
            <a:srgbClr val="DBBEBE"/>
          </a:solidFill>
          <a:ln/>
        </p:spPr>
      </p:sp>
      <p:sp>
        <p:nvSpPr>
          <p:cNvPr id="14" name="Shape 12"/>
          <p:cNvSpPr/>
          <p:nvPr/>
        </p:nvSpPr>
        <p:spPr>
          <a:xfrm>
            <a:off x="6896100" y="4047173"/>
            <a:ext cx="4381500" cy="285750"/>
          </a:xfrm>
          <a:prstGeom prst="rect">
            <a:avLst/>
          </a:prstGeom>
          <a:solidFill>
            <a:srgbClr val="194993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7029450" y="4104323"/>
            <a:ext cx="4114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✓ 推荐做法</a:t>
            </a:r>
            <a:endParaRPr lang="en-US" sz="975" dirty="0"/>
          </a:p>
        </p:txBody>
      </p:sp>
      <p:sp>
        <p:nvSpPr>
          <p:cNvPr id="16" name="Shape 14"/>
          <p:cNvSpPr/>
          <p:nvPr/>
        </p:nvSpPr>
        <p:spPr>
          <a:xfrm>
            <a:off x="6896100" y="4332923"/>
            <a:ext cx="4381500" cy="1858328"/>
          </a:xfrm>
          <a:prstGeom prst="rect">
            <a:avLst/>
          </a:prstGeom>
          <a:solidFill>
            <a:srgbClr val="DAE5F9"/>
          </a:solidFill>
          <a:ln/>
        </p:spPr>
      </p:sp>
      <p:sp>
        <p:nvSpPr>
          <p:cNvPr id="17" name="Shape 15"/>
          <p:cNvSpPr/>
          <p:nvPr/>
        </p:nvSpPr>
        <p:spPr>
          <a:xfrm>
            <a:off x="7067550" y="4504373"/>
            <a:ext cx="2827020" cy="114300"/>
          </a:xfrm>
          <a:prstGeom prst="rect">
            <a:avLst/>
          </a:prstGeom>
          <a:solidFill>
            <a:srgbClr val="94B6EC"/>
          </a:solidFill>
          <a:ln/>
        </p:spPr>
      </p:sp>
      <p:sp>
        <p:nvSpPr>
          <p:cNvPr id="18" name="Shape 16"/>
          <p:cNvSpPr/>
          <p:nvPr/>
        </p:nvSpPr>
        <p:spPr>
          <a:xfrm>
            <a:off x="7067550" y="4713922"/>
            <a:ext cx="1857756" cy="114300"/>
          </a:xfrm>
          <a:prstGeom prst="rect">
            <a:avLst/>
          </a:prstGeom>
          <a:solidFill>
            <a:srgbClr val="94B6EC"/>
          </a:solidFill>
          <a:ln/>
        </p:spPr>
      </p:sp>
      <p:sp>
        <p:nvSpPr>
          <p:cNvPr id="19" name="Shape 17"/>
          <p:cNvSpPr/>
          <p:nvPr/>
        </p:nvSpPr>
        <p:spPr>
          <a:xfrm>
            <a:off x="7067550" y="4923472"/>
            <a:ext cx="2342388" cy="114300"/>
          </a:xfrm>
          <a:prstGeom prst="rect">
            <a:avLst/>
          </a:prstGeom>
          <a:solidFill>
            <a:srgbClr val="94B6EC"/>
          </a:solidFill>
          <a:ln/>
        </p:spPr>
      </p:sp>
      <p:sp>
        <p:nvSpPr>
          <p:cNvPr id="20" name="Shape 18"/>
          <p:cNvSpPr/>
          <p:nvPr/>
        </p:nvSpPr>
        <p:spPr>
          <a:xfrm>
            <a:off x="6896100" y="1903095"/>
            <a:ext cx="4381500" cy="4288155"/>
          </a:xfrm>
          <a:prstGeom prst="rect">
            <a:avLst/>
          </a:prstGeom>
          <a:ln/>
        </p:spPr>
      </p:sp>
      <p:sp>
        <p:nvSpPr>
          <p:cNvPr id="21" name="Shape 19"/>
          <p:cNvSpPr/>
          <p:nvPr/>
        </p:nvSpPr>
        <p:spPr>
          <a:xfrm>
            <a:off x="6896100" y="1903095"/>
            <a:ext cx="4381500" cy="4288155"/>
          </a:xfrm>
          <a:prstGeom prst="roundRect">
            <a:avLst>
              <a:gd name="adj" fmla="val 2221"/>
            </a:avLst>
          </a:prstGeom>
          <a:ln w="9525">
            <a:solidFill>
              <a:srgbClr val="D1DB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16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29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16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绿地连通性与降温幅度的关系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6F3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「高连通」最高（4.6），「低连通」最低（0.8），差 3.8。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12.6，均值 2.5，可按高低落差定优先级。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16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16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6F3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「高连通」占比最高，约 37%，是本页结构里的主要构成。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4 项合计约 63%，可按占比高低分优先级投入。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16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20" name="Shape 1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16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6F3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从「低连通」到「高连通」，指标上升 3.8。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峰值在「高连通」（4.6），谷值在「低连通」（0.8）。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16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16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主要发现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结论与不足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56BD9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BD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请各位老师批评指正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2026-10-17T15:01:57Z</dcterms:created>
  <dcterms:modified xsi:type="dcterms:W3CDTF">2026-10-17T15:01:57Z</dcterms:modified>
</cp:coreProperties>
</file>