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103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0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0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10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3.xlsx"/></Relationships>
</file>

<file path=ppt/charts/_rels/chart10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4.xlsx"/></Relationships>
</file>

<file path=ppt/charts/_rels/chart10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5.xlsx"/></Relationships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主要终点指标前后对比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对照组</c:v>
                </c:pt>
                <c:pt idx="1">
                  <c:v>低剂量组</c:v>
                </c:pt>
                <c:pt idx="2">
                  <c:v>中剂量组</c:v>
                </c:pt>
                <c:pt idx="3">
                  <c:v>高剂量组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10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对照组</c:v>
                  </c:pt>
                  <c:pt idx="1">
                    <c:v>低剂量组</c:v>
                  </c:pt>
                  <c:pt idx="2">
                    <c:v>中剂量组</c:v>
                  </c:pt>
                  <c:pt idx="3">
                    <c:v>高剂量组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</c:v>
                </c:pt>
                <c:pt idx="1">
                  <c:v>51</c:v>
                </c:pt>
                <c:pt idx="2">
                  <c:v>58</c:v>
                </c:pt>
                <c:pt idx="3">
                  <c:v>63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科研结题 · 项目汇报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三年研究，交出一份能复核的答卷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实验设计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随机双盲、一比一分组，入排标准严格，中途退出也做了意向性分析，减少偏倚。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数据管理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原始记录双人录入核对，修改留痕，关键数据可追溯到源文件，经得起稽查。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统计分析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主要终点用预设模型，缺失值做敏感性分析，结果在不同处理下一致，结论稳健。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临床上这类患者现有方案的有效率只有一半左右，复发和副作用是主要瓶颈。我们想解决的是：能不能在不增加副作用的前提下，把应答率再往上推一档。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入组二百四十例，按一比一随机分组、双盲，主要终点是十二周时的关键指标变化，次要终点包括安全性与生活质量。统计方法预先设定，中途不改方案。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AE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主要终点组间差异有统计学意义，相对改善十二点四个百分点；次要终点里生活质量评分改善明显，不良反应发生率两组接近，没有新增安全信号，亚组结果一致。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研究期内发表四篇，另有两篇在投，形成一套可复用的评估流程。下一步做多中心验证和更长周期随访，把长期安全性补齐，再看能否推广到相邻人群。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结题六个环节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明确科学问题与价值。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实验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严格按方案执行。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原始数据可追溯。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方法选择有依据。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结论不超出数据边界。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论文与转化一并汇报。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答辩要讲清的三件事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做了什么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研究问题与设计一目了然。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发现了什么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结果与统计结论清楚呈现。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意义在哪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学术与临床价值说透。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1E5C3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548468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8AAC98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组合布局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1771650" y="5829300"/>
            <a:ext cx="8362950" cy="190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7" name="Shape 5"/>
          <p:cNvSpPr/>
          <p:nvPr/>
        </p:nvSpPr>
        <p:spPr>
          <a:xfrm>
            <a:off x="1771650" y="2286000"/>
            <a:ext cx="19050" cy="35433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Shape 6"/>
          <p:cNvSpPr/>
          <p:nvPr/>
        </p:nvSpPr>
        <p:spPr>
          <a:xfrm>
            <a:off x="1771650" y="4057650"/>
            <a:ext cx="8362950" cy="9525"/>
          </a:xfrm>
          <a:prstGeom prst="rect">
            <a:avLst/>
          </a:prstGeom>
          <a:solidFill>
            <a:srgbClr val="DCE8DF"/>
          </a:solidFill>
          <a:ln/>
        </p:spPr>
      </p:sp>
      <p:sp>
        <p:nvSpPr>
          <p:cNvPr id="9" name="Shape 7"/>
          <p:cNvSpPr/>
          <p:nvPr/>
        </p:nvSpPr>
        <p:spPr>
          <a:xfrm>
            <a:off x="5953125" y="2286000"/>
            <a:ext cx="9525" cy="3543300"/>
          </a:xfrm>
          <a:prstGeom prst="rect">
            <a:avLst/>
          </a:prstGeom>
          <a:solidFill>
            <a:srgbClr val="DCE8D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771650" y="20383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↑ 收益</a:t>
            </a:r>
            <a:endParaRPr lang="en-US" sz="975" dirty="0"/>
          </a:p>
        </p:txBody>
      </p:sp>
      <p:sp>
        <p:nvSpPr>
          <p:cNvPr id="11" name="Text 9"/>
          <p:cNvSpPr txBox="1"/>
          <p:nvPr/>
        </p:nvSpPr>
        <p:spPr>
          <a:xfrm>
            <a:off x="7277100" y="5924550"/>
            <a:ext cx="285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投入 →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665601" y="2759583"/>
            <a:ext cx="895350" cy="895350"/>
          </a:xfrm>
          <a:prstGeom prst="ellipse">
            <a:avLst/>
          </a:prstGeom>
          <a:solidFill>
            <a:srgbClr val="287A4C">
              <a:alpha val="20000"/>
            </a:srgbClr>
          </a:solidFill>
          <a:ln w="15240">
            <a:solidFill>
              <a:srgbClr val="287A4C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3665601" y="3112008"/>
            <a:ext cx="8953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14" name="Text 12"/>
          <p:cNvSpPr txBox="1"/>
          <p:nvPr/>
        </p:nvSpPr>
        <p:spPr>
          <a:xfrm>
            <a:off x="4618101" y="3112008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6929247" y="3057906"/>
            <a:ext cx="723900" cy="723900"/>
          </a:xfrm>
          <a:prstGeom prst="ellipse">
            <a:avLst/>
          </a:prstGeom>
          <a:solidFill>
            <a:srgbClr val="287A4C">
              <a:alpha val="20000"/>
            </a:srgbClr>
          </a:solidFill>
          <a:ln w="15240">
            <a:solidFill>
              <a:srgbClr val="287A4C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929247" y="3324606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7710297" y="3324606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4922139" y="4333494"/>
            <a:ext cx="723900" cy="723900"/>
          </a:xfrm>
          <a:prstGeom prst="ellipse">
            <a:avLst/>
          </a:prstGeom>
          <a:solidFill>
            <a:srgbClr val="1E5C39">
              <a:alpha val="20000"/>
            </a:srgbClr>
          </a:solidFill>
          <a:ln w="15240">
            <a:solidFill>
              <a:srgbClr val="1E5C39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922139" y="4600194"/>
            <a:ext cx="723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703189" y="460019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7928610" y="2390394"/>
            <a:ext cx="1066800" cy="1066800"/>
          </a:xfrm>
          <a:prstGeom prst="ellipse">
            <a:avLst/>
          </a:prstGeom>
          <a:solidFill>
            <a:srgbClr val="287A4C">
              <a:alpha val="20000"/>
            </a:srgbClr>
          </a:solidFill>
          <a:ln w="15240">
            <a:solidFill>
              <a:srgbClr val="287A4C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928610" y="2828544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061710" y="2828544"/>
            <a:ext cx="1809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1771650" y="5924550"/>
            <a:ext cx="3810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气泡大小代表规模，位置代表两维评分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主要终点指标前后对比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「高剂量组」最高（63），「对照组」最低（42），差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214，均值 53.5，可按高低落差定优先级。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「高剂量组」占比最高，约 29%，是本页结构里的主要构成。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71%，可按占比高低分优先级投入。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从「对照组」到「高剂量组」，指标上升 21。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峰值在「高剂量组」（63），谷值在「对照组」（42）。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立项背景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主要结果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成果与展望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课题结题答辩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敬请各位专家指正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87A4C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2026-10-17T15:02:23Z</dcterms:created>
  <dcterms:modified xsi:type="dcterms:W3CDTF">2026-10-17T15:02:23Z</dcterms:modified>
</cp:coreProperties>
</file>