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39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4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 · 整体表现</c:v>
                </c:pt>
              </c:strCache>
            </c:strRef>
          </c:tx>
          <c:spPr>
            <a:solidFill>
              <a:srgbClr val="FFD7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09BD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D700"/>
              </a:solidFill>
              <a:effectLst/>
            </c:spPr>
          </c:dPt>
          <c:dPt>
            <c:idx val="1"/>
            <c:bubble3D val="0"/>
            <c:spPr>
              <a:solidFill>
                <a:srgbClr val="F8D845"/>
              </a:solidFill>
              <a:effectLst/>
            </c:spPr>
          </c:dPt>
          <c:dPt>
            <c:idx val="2"/>
            <c:bubble3D val="0"/>
            <c:spPr>
              <a:solidFill>
                <a:srgbClr val="5D7AF7"/>
              </a:solidFill>
              <a:effectLst/>
            </c:spPr>
          </c:dPt>
          <c:dPt>
            <c:idx val="3"/>
            <c:bubble3D val="0"/>
            <c:spPr>
              <a:solidFill>
                <a:srgbClr val="909BD1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C1A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餐饮</c:v>
                </c:pt>
                <c:pt idx="1">
                  <c:v>场地搭建</c:v>
                </c:pt>
                <c:pt idx="2">
                  <c:v>奖品</c:v>
                </c:pt>
                <c:pt idx="3">
                  <c:v>节目物料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0D98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D700"/>
            </a:solidFill>
            <a:ln w="25400" cap="flat">
              <a:solidFill>
                <a:srgbClr val="FFD7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D700"/>
              </a:solidFill>
              <a:ln w="9525" cap="flat">
                <a:solidFill>
                  <a:srgbClr val="FFD7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1AF6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C1A10"/>
        </a:solidFill>
        <a:ln w="12700" cap="flat">
          <a:solidFill>
            <a:srgbClr val="1C1A10"/>
          </a:solidFill>
        </a:ln>
        <a:effectLst/>
      </c:spPr>
    </c:plotArea>
    <c:plotVisOnly val="1"/>
    <c:dispBlanksAs val="span"/>
  </c:chart>
  <c:spPr>
    <a:solidFill>
      <a:srgbClr val="1C1A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FFD70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4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5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6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7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8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D70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D70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70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D700"/>
          </a:solidFill>
          <a:ln w="38100">
            <a:solidFill>
              <a:srgbClr val="1C1A1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2B27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2B2719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员工自编自演，热闹有温度。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分轮次进行，保持热度。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B2719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D7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收尾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一句话定调，展望明年。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C1A10"/>
          </a:solidFill>
          <a:ln w="9525">
            <a:solidFill>
              <a:srgbClr val="38332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5D7AF7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D7AF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8B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8B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B2719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D7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D70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FFD7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37310E"/>
          </a:solidFill>
          <a:ln w="9525">
            <a:solidFill>
              <a:srgbClr val="FFD70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37310E"/>
          </a:solidFill>
          <a:ln w="9525">
            <a:solidFill>
              <a:srgbClr val="FFD70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37310E"/>
          </a:solidFill>
          <a:ln w="9525">
            <a:solidFill>
              <a:srgbClr val="FFD70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37310E"/>
          </a:solidFill>
          <a:ln w="9525">
            <a:solidFill>
              <a:srgbClr val="FFD70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「餐饮」最高（38），「节目物料」最低（16），差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「餐饮」占比最高，约 38%，是本页结构里的主要构成。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62%，可按占比高低分优先级投入。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A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D7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B2719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D7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从「餐饮」到「节目物料」，指标下降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峰值在「餐饮」（38），谷值在「节目物料」（16）。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C1A10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8332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1AF6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D7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D7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D7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D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D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D7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D70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D70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D70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D70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D70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9400D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2026-10-17T15:05:03Z</dcterms:created>
  <dcterms:modified xsi:type="dcterms:W3CDTF">2026-10-17T15:05:03Z</dcterms:modified>
</cp:coreProperties>
</file>