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6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7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8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各类客诉占比 · 整体表现</c:v>
                </c:pt>
              </c:strCache>
            </c:strRef>
          </c:tx>
          <c:spPr>
            <a:solidFill>
              <a:srgbClr val="7D461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5A3A22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7D461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954E1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B1581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09A72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E5C5AD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上菜速度</c:v>
                  </c:pt>
                  <c:pt idx="1">
                    <c:v>菜品口味</c:v>
                  </c:pt>
                  <c:pt idx="2">
                    <c:v>服务态度</c:v>
                  </c:pt>
                  <c:pt idx="3">
                    <c:v>环境卫生</c:v>
                  </c:pt>
                  <c:pt idx="4">
                    <c:v>结账流程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5A3A22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95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7D461E"/>
              </a:solidFill>
              <a:effectLst/>
            </c:spPr>
          </c:dPt>
          <c:dPt>
            <c:idx val="1"/>
            <c:bubble3D val="0"/>
            <c:spPr>
              <a:solidFill>
                <a:srgbClr val="954E1C"/>
              </a:solidFill>
              <a:effectLst/>
            </c:spPr>
          </c:dPt>
          <c:dPt>
            <c:idx val="2"/>
            <c:bubble3D val="0"/>
            <c:spPr>
              <a:solidFill>
                <a:srgbClr val="B15819"/>
              </a:solidFill>
              <a:effectLst/>
            </c:spPr>
          </c:dPt>
          <c:dPt>
            <c:idx val="3"/>
            <c:bubble3D val="0"/>
            <c:spPr>
              <a:solidFill>
                <a:srgbClr val="D09A72"/>
              </a:solidFill>
              <a:effectLst/>
            </c:spPr>
          </c:dPt>
          <c:dPt>
            <c:idx val="4"/>
            <c:bubble3D val="0"/>
            <c:spPr>
              <a:solidFill>
                <a:srgbClr val="E5C5AD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上菜速度</c:v>
                </c:pt>
                <c:pt idx="1">
                  <c:v>菜品口味</c:v>
                </c:pt>
                <c:pt idx="2">
                  <c:v>服务态度</c:v>
                </c:pt>
                <c:pt idx="3">
                  <c:v>环境卫生</c:v>
                </c:pt>
                <c:pt idx="4">
                  <c:v>结账流程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</c:ser>
        <c:firstSliceAng val="0"/>
        <c:holeSize val="50"/>
      </c:doughnutChart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5A3A22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7D461E"/>
            </a:solidFill>
            <a:ln w="25400" cap="flat">
              <a:solidFill>
                <a:srgbClr val="7D461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A3A22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7D461E"/>
              </a:solidFill>
              <a:ln w="9525" cap="flat">
                <a:solidFill>
                  <a:srgbClr val="7D461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上菜速度</c:v>
                  </c:pt>
                  <c:pt idx="1">
                    <c:v>菜品口味</c:v>
                  </c:pt>
                  <c:pt idx="2">
                    <c:v>服务态度</c:v>
                  </c:pt>
                  <c:pt idx="3">
                    <c:v>环境卫生</c:v>
                  </c:pt>
                  <c:pt idx="4">
                    <c:v>结账流程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A3A22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95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image" Target="../media/image-7-9.png"/><Relationship Id="rId10" Type="http://schemas.openxmlformats.org/officeDocument/2006/relationships/image" Target="../media/image-7-10.svg"/><Relationship Id="rId11" Type="http://schemas.openxmlformats.org/officeDocument/2006/relationships/image" Target="../media/image-7-11.png"/><Relationship Id="rId12" Type="http://schemas.openxmlformats.org/officeDocument/2006/relationships/image" Target="../media/image-7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门店培训 · 服务标准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把「态度好」拆成看得见、学得会的动作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服务现场的三个动作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客诉处理六步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56" name="Shape 5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57" name="Text 5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8" name="Text 5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59" name="Text 5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B15819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B15819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站姿、引导、递物，客人第一眼就看见了。仪态端正，后面的话才有人愿意听；姿态散漫，问候语说得再标准也打折扣。迎宾时身体正对客人，指示方向用整掌、不用手指。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B15819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B15819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问候、复述、确认，三步做完再谈需求。复述不是多余，是让对方确认你听懂了：点单重复菜名和数量，订位重复时间和人数，都是省事的做法。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B15819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B15819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先安抚、再了解、后处理，顺序不能反。人在情绪上时讲道理，只会把火越烧越旺。先把话接住，说一句「这事我来跟」，再问细节、给时限，别急着解释是谁的责任。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B15819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B15819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每一类投诉都记下来，月底回头看是哪一环松了。投诉是免费的体检报告，别只解决当次。同类问题连着出现三次，就该动流程，而不是再培训一遍。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66" name="Shape 6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7" name="Shape 6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8" name="Text 6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9" name="Text 6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70" name="Text 6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0" y="990600"/>
            <a:ext cx="4572000" cy="2400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5000" b="1" dirty="0">
                <a:solidFill>
                  <a:srgbClr val="FFFFFF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0" dirty="0"/>
          </a:p>
        </p:txBody>
      </p:sp>
      <p:sp>
        <p:nvSpPr>
          <p:cNvPr id="3" name="Shape 1"/>
          <p:cNvSpPr/>
          <p:nvPr/>
        </p:nvSpPr>
        <p:spPr>
          <a:xfrm>
            <a:off x="9391650" y="4038600"/>
            <a:ext cx="4095750" cy="4095750"/>
          </a:xfrm>
          <a:prstGeom prst="ellipse">
            <a:avLst/>
          </a:prstGeom>
          <a:solidFill>
            <a:srgbClr val="B15819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9925050" y="2209800"/>
            <a:ext cx="2000250" cy="2000250"/>
          </a:xfrm>
          <a:prstGeom prst="ellipse">
            <a:avLst/>
          </a:prstGeom>
          <a:ln w="9525">
            <a:solidFill>
              <a:srgbClr val="C5BEB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2819400"/>
            <a:ext cx="685800" cy="57150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3105150"/>
            <a:ext cx="7239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ONE</a:t>
            </a:r>
            <a:endParaRPr lang="en-US" sz="112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486150"/>
            <a:ext cx="685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先接情绪，再谈问题</a:t>
            </a:r>
            <a:endParaRPr lang="en-US" sz="42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476750"/>
            <a:ext cx="6858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顺序错了，道理再对也听不进去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服务现场的三个动作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15819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B15819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1581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迎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主动问候、目光到位、及时引导入座。三步一气做完，别让客人站在门口等人。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15819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B15819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1581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听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让对方说完，复述一遍确认理解无误。中途不打断，问清事实再给方案。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15819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B15819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1581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给出明确的处理动作和时限，别让客人等空。能当场做的主动作当场做，做不到的给时间和人。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60" name="Shape 5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1" name="Shape 5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2" name="Text 5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3" name="Text 5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64" name="Text 5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站姿、引导、递物，客人第一眼就看见了。仪态端正，后面的话才有人愿意听；姿态散漫，问候语说得再标准也打折扣。迎宾时身体正对客人，指示方向用整掌、不用手指。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0E7DE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问候、复述、确认，三步做完再谈需求。复述不是多余，是让对方确认你听懂了：点单重复菜名和数量，订位重复时间和人数，都是省事的做法。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0E7DE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先安抚、再了解、后处理，顺序不能反。人在情绪上时讲道理，只会把火越烧越旺。先把话接住，说一句「这事我来跟」，再问细节、给时限，别急着解释是谁的责任。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0E7DE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每一类投诉都记下来，月底回头看是哪一环松了。投诉是免费的体检报告，别只解决当次。同类问题连着出现三次，就该动流程，而不是再培训一遍。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62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3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4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客诉处理六步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倾听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不打断，让对方把话说完。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共情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先认感受，再谈问题本身。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核实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弄清事实，不急于下结论。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给方案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给出可选项，让对方有选择感。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跟进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处理完再回访一次，确认满意。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归类记录，推动流程改进。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69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70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71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73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商务培训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62" name="Shape 5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3" name="Shape 5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4" name="Text 5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5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66" name="Text 6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AA55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1074B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074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8B4514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AA55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63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4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5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67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把服务做成可以复制的动作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有标准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每个动作都有可对照的规范。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有演练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场景模拟，比听讲记得牢。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有反馈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每天班前会点一句，进步看得见。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52" name="Shape 4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4" name="Text 5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55" name="Text 5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SWOT 分析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F5E8DB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7150" cy="2018347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620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 Strengths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11620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11620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现有能力与资源积累是基本盘，先把确定能做好的部分做透。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103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F5E8DB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0300" y="1792605"/>
            <a:ext cx="57150" cy="2018347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579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 Weaknesses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64579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64579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短板集中在协同效率与标准化程度，靠流程和模板补齐。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F2E6DB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7150" cy="2018347"/>
          </a:xfrm>
          <a:prstGeom prst="rect">
            <a:avLst/>
          </a:prstGeom>
          <a:solidFill>
            <a:srgbClr val="8B4514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620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 Opportunities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11620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</a:t>
            </a:r>
            <a:endParaRPr lang="en-US" sz="1425" dirty="0"/>
          </a:p>
        </p:txBody>
      </p:sp>
      <p:sp>
        <p:nvSpPr>
          <p:cNvPr id="20" name="Text 18"/>
          <p:cNvSpPr txBox="1"/>
          <p:nvPr/>
        </p:nvSpPr>
        <p:spPr>
          <a:xfrm>
            <a:off x="11620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外部需求与政策窗口带来可拓展空间，宜先小步验证。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3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F3E7DB"/>
          </a:solidFill>
          <a:ln/>
        </p:spPr>
      </p:sp>
      <p:sp>
        <p:nvSpPr>
          <p:cNvPr id="22" name="Shape 20"/>
          <p:cNvSpPr/>
          <p:nvPr/>
        </p:nvSpPr>
        <p:spPr>
          <a:xfrm>
            <a:off x="6210300" y="4001453"/>
            <a:ext cx="57150" cy="2018347"/>
          </a:xfrm>
          <a:prstGeom prst="rect">
            <a:avLst/>
          </a:prstGeom>
          <a:solidFill>
            <a:srgbClr val="974F1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579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974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 Threats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64579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4579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竞争与合规变化带来不确定性，提前预设应对方案。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0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1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63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组织架构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0" y="1925955"/>
            <a:ext cx="3048000" cy="609600"/>
          </a:xfrm>
          <a:prstGeom prst="roundRect">
            <a:avLst>
              <a:gd name="adj" fmla="val 9375"/>
            </a:avLst>
          </a:prstGeom>
          <a:solidFill>
            <a:srgbClr val="B1581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724400" y="2116455"/>
            <a:ext cx="2743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商务培训推进小组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86475" y="2535555"/>
            <a:ext cx="19050" cy="2667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9" name="Shape 7"/>
          <p:cNvSpPr/>
          <p:nvPr/>
        </p:nvSpPr>
        <p:spPr>
          <a:xfrm>
            <a:off x="2124075" y="2802255"/>
            <a:ext cx="7943850" cy="1905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0" name="Shape 8"/>
          <p:cNvSpPr/>
          <p:nvPr/>
        </p:nvSpPr>
        <p:spPr>
          <a:xfrm>
            <a:off x="2114550" y="2802255"/>
            <a:ext cx="19050" cy="2667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1" name="Shape 9"/>
          <p:cNvSpPr/>
          <p:nvPr/>
        </p:nvSpPr>
        <p:spPr>
          <a:xfrm>
            <a:off x="9144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2E1D3"/>
          </a:solidFill>
          <a:ln w="9525">
            <a:solidFill>
              <a:srgbClr val="B1581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287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287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62500" y="2802255"/>
            <a:ext cx="19050" cy="2667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5" name="Shape 13"/>
          <p:cNvSpPr/>
          <p:nvPr/>
        </p:nvSpPr>
        <p:spPr>
          <a:xfrm>
            <a:off x="35623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2E1D3"/>
          </a:solidFill>
          <a:ln w="9525">
            <a:solidFill>
              <a:srgbClr val="B1581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766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6766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410450" y="2802255"/>
            <a:ext cx="19050" cy="2667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03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2E1D3"/>
          </a:solidFill>
          <a:ln w="9525">
            <a:solidFill>
              <a:srgbClr val="B15819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6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3246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058400" y="2802255"/>
            <a:ext cx="19050" cy="2667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3" name="Shape 21"/>
          <p:cNvSpPr/>
          <p:nvPr/>
        </p:nvSpPr>
        <p:spPr>
          <a:xfrm>
            <a:off x="88582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2E1D3"/>
          </a:solidFill>
          <a:ln w="9525">
            <a:solidFill>
              <a:srgbClr val="B15819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9725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9725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0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1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63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各类客诉占比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0E7D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「上菜速度」最高（34），「结账流程」最低（9），差 25。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20.0，可按高低落差定优先级。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0E7D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「上菜速度」占比最高，约 34%，是本页结构里的主要构成。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66%，可按占比高低分优先级投入。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7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48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9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0E7D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从「上菜速度」到「结账流程」，指标下降 25。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峰值在「上菜速度」（34），谷值在「结账流程」（9）。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B1581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E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服务做细，生意才稳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2026-10-17T22:59:27Z</dcterms:created>
  <dcterms:modified xsi:type="dcterms:W3CDTF">2026-10-17T22:59:27Z</dcterms:modified>
</cp:coreProperties>
</file>