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6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7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各模块预期节能贡献 · 整体表现</c:v>
                </c:pt>
              </c:strCache>
            </c:strRef>
          </c:tx>
          <c:spPr>
            <a:solidFill>
              <a:srgbClr val="C0C0C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E6D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0C0C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5D3D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1A1A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0B9B7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4807F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E6D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DBAB4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E1A"/>
        </a:solidFill>
        <a:ln w="12700" cap="flat">
          <a:solidFill>
            <a:srgbClr val="1C1E1A"/>
          </a:solidFill>
        </a:ln>
        <a:effectLst/>
      </c:spPr>
    </c:plotArea>
    <c:plotVisOnly val="1"/>
    <c:dispBlanksAs val="span"/>
  </c:chart>
  <c:spPr>
    <a:solidFill>
      <a:srgbClr val="1C1E1A"/>
    </a:solidFill>
    <a:ln>
      <a:noFill/>
    </a:ln>
    <a:effectLst/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C0C0C0"/>
              </a:solidFill>
              <a:effectLst/>
            </c:spPr>
          </c:dPt>
          <c:dPt>
            <c:idx val="1"/>
            <c:bubble3D val="0"/>
            <c:spPr>
              <a:solidFill>
                <a:srgbClr val="D5D3D0"/>
              </a:solidFill>
              <a:effectLst/>
            </c:spPr>
          </c:dPt>
          <c:dPt>
            <c:idx val="2"/>
            <c:bubble3D val="0"/>
            <c:spPr>
              <a:solidFill>
                <a:srgbClr val="91A1A1"/>
              </a:solidFill>
              <a:effectLst/>
            </c:spPr>
          </c:dPt>
          <c:dPt>
            <c:idx val="3"/>
            <c:bubble3D val="0"/>
            <c:spPr>
              <a:solidFill>
                <a:srgbClr val="B0B9B7"/>
              </a:solidFill>
              <a:effectLst/>
            </c:spPr>
          </c:dPt>
          <c:dPt>
            <c:idx val="4"/>
            <c:bubble3D val="0"/>
            <c:spPr>
              <a:solidFill>
                <a:srgbClr val="74807F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E1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照明控制</c:v>
                </c:pt>
                <c:pt idx="1">
                  <c:v>空调联动</c:v>
                </c:pt>
                <c:pt idx="2">
                  <c:v>电梯调度</c:v>
                </c:pt>
                <c:pt idx="3">
                  <c:v>水泵变频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solidFill>
          <a:srgbClr val="1C1E1A"/>
        </a:solidFill>
        <a:ln w="12700" cap="flat">
          <a:solidFill>
            <a:srgbClr val="1C1E1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AE6DF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E1A"/>
    </a:solidFill>
    <a:ln>
      <a:noFill/>
    </a:ln>
    <a:effectLst/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C0C0C0"/>
            </a:solidFill>
            <a:ln w="25400" cap="flat">
              <a:solidFill>
                <a:srgbClr val="C0C0C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AE6DF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C0C0C0"/>
              </a:solidFill>
              <a:ln w="9525" cap="flat">
                <a:solidFill>
                  <a:srgbClr val="C0C0C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E6DF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DBAB4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E1A"/>
        </a:solidFill>
        <a:ln w="12700" cap="flat">
          <a:solidFill>
            <a:srgbClr val="1C1E1A"/>
          </a:solidFill>
        </a:ln>
        <a:effectLst/>
      </c:spPr>
    </c:plotArea>
    <c:plotVisOnly val="1"/>
    <c:dispBlanksAs val="span"/>
  </c:chart>
  <c:spPr>
    <a:solidFill>
      <a:srgbClr val="1C1E1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3E3E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C0C0C0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门禁、能耗、停车、安防各建各的系统，数据互不相通。系统越多，看全局反而越难：出了事要翻四五个后台，能耗超了也得等月底出账才知道。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C0C0C0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先统一平台接入，把底层数据汇到一张底图上。数据不打通，谈智能化就是空中楼阁。这一步最不出彩，但省不掉；协议对接的工作量，往往占整个项目的一半。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C0C0C0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按安防、能耗、通行、服务四类场景逐步上线，一个场景跑通再上一个。不做大而全的一次性工程：半年交付一个能用的模块，比一年后交一堆没法用的功能强。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C0C0C0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分阶段实施，先做投入小、见效快的模块，用实际收益去支撑后面的预算。给决策层看的不是技术架构图，而是每月省下多少电费、少了多少人力。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0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71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72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3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4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5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6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C0C0C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门禁、摄像头、电表、传感器统一接入。存量设备能接则接，不能接的列改造清单。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C0C0C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数据汇聚、打通协议、形成统一底图。让所有系统在同一个坐标系里说话。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C0C0C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C0C0C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C0C0C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安防、能耗、通行、服务分场景呈现。先上哪个，按痛点和预算定。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C0C0C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园区服务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报修、访客、通知一站式办理。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统一平台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多系统接入，数据汇到底图。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A2C28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运营看板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关键指标一屏呈现，辅助管理决策。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综合能耗下降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用能监测与策略控制带来的节降空间。空调与照明的分时策略贡献最大。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事件响应提速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告警联动与统一调度缩短处置时间。从发现到派人，中间不再靠电话转达。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人力投入优化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重复性巡检由系统替代，人力从走动式巡逻转到处置和增值服务上，夜班配置也能压下来。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A2C28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C0C0C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FCD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租户满意度提升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通行与服务体验改善带来的正向反馈。访客登记从五分钟压到一分钟。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C0C0C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E1A"/>
          </a:solidFill>
          <a:ln w="9525">
            <a:solidFill>
              <a:srgbClr val="37383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E1A"/>
          </a:solidFill>
          <a:ln w="9525">
            <a:solidFill>
              <a:srgbClr val="373834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E1A"/>
          </a:solidFill>
          <a:ln w="9525">
            <a:solidFill>
              <a:srgbClr val="373834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C0C0C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1A1A1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1A1A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7F7F7F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7878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A2C28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C0C0C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9223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217658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分阶段实施，比一次性铺开更稳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360658"/>
            <a:ext cx="800100" cy="476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368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先做见效快的模块，让投入看得见回报。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40697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每阶段留出复盘窗口，及时调整后续方案。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5027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小步快跑，比大而全更容易落地。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50308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C0C0C0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7F7F7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656665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4C4D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5" name="Shape 5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6" name="Text 5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A2C28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A2C28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「照明控制」占比最高，约 32%，是本页结构里的主要构成。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C0C0C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A2C28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0C0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从「照明控制」到「其他」，指标下降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E6D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峰值在「照明控制」（32），谷值在「其他」（10）。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E1A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73834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DBAB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0C0C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C0C0C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1BCB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C0C0C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3E3E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0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1BCBC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3E3E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1BCB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C0C0C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C0C0C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2026-10-17T23:01:24Z</dcterms:created>
  <dcterms:modified xsi:type="dcterms:W3CDTF">2026-10-17T23:01:24Z</dcterms:modified>
</cp:coreProperties>
</file>