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64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65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66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6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4.xlsx"/></Relationships>
</file>

<file path=ppt/charts/_rels/chart6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5.xlsx"/></Relationships>
</file>

<file path=ppt/charts/_rels/chart6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6.xlsx"/></Relationships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本季产品线占比 · 整体表现</c:v>
                </c:pt>
              </c:strCache>
            </c:strRef>
          </c:tx>
          <c:spPr>
            <a:solidFill>
              <a:srgbClr val="FF5C7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FFD9DE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FF5C7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FF9BA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3DF5C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81EBD3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通勤外套</c:v>
                  </c:pt>
                  <c:pt idx="1">
                    <c:v>针织内搭</c:v>
                  </c:pt>
                  <c:pt idx="2">
                    <c:v>下装</c:v>
                  </c:pt>
                  <c:pt idx="3">
                    <c:v>配饰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FFD9DE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EACB1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E0B10"/>
        </a:solidFill>
        <a:ln w="12700" cap="flat">
          <a:solidFill>
            <a:srgbClr val="1E0B10"/>
          </a:solidFill>
        </a:ln>
        <a:effectLst/>
      </c:spPr>
    </c:plotArea>
    <c:plotVisOnly val="1"/>
    <c:dispBlanksAs val="span"/>
  </c:chart>
  <c:spPr>
    <a:solidFill>
      <a:srgbClr val="1E0B10"/>
    </a:solidFill>
    <a:ln>
      <a:noFill/>
    </a:ln>
    <a:effectLst/>
  </c:spPr>
  <c:externalData r:id="rId1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FF5C7A"/>
              </a:solidFill>
              <a:effectLst/>
            </c:spPr>
          </c:dPt>
          <c:dPt>
            <c:idx val="1"/>
            <c:bubble3D val="0"/>
            <c:spPr>
              <a:solidFill>
                <a:srgbClr val="FF9BAC"/>
              </a:solidFill>
              <a:effectLst/>
            </c:spPr>
          </c:dPt>
          <c:dPt>
            <c:idx val="2"/>
            <c:bubble3D val="0"/>
            <c:spPr>
              <a:solidFill>
                <a:srgbClr val="3DF5CD"/>
              </a:solidFill>
              <a:effectLst/>
            </c:spPr>
          </c:dPt>
          <c:dPt>
            <c:idx val="3"/>
            <c:bubble3D val="0"/>
            <c:spPr>
              <a:solidFill>
                <a:srgbClr val="81EBD3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E0B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E0B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E0B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E0B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通勤外套</c:v>
                </c:pt>
                <c:pt idx="1">
                  <c:v>针织内搭</c:v>
                </c:pt>
                <c:pt idx="2">
                  <c:v>下装</c:v>
                </c:pt>
                <c:pt idx="3">
                  <c:v>配饰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firstSliceAng val="0"/>
        <c:holeSize val="50"/>
      </c:doughnutChart>
      <c:spPr>
        <a:solidFill>
          <a:srgbClr val="1E0B10"/>
        </a:solidFill>
        <a:ln w="12700" cap="flat">
          <a:solidFill>
            <a:srgbClr val="1E0B10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FFD9DE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E0B10"/>
    </a:solidFill>
    <a:ln>
      <a:noFill/>
    </a:ln>
    <a:effectLst/>
  </c:spPr>
  <c:externalData r:id="rId1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FF5C7A"/>
            </a:solidFill>
            <a:ln w="25400" cap="flat">
              <a:solidFill>
                <a:srgbClr val="FF5C7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FFD9DE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FF5C7A"/>
              </a:solidFill>
              <a:ln w="9525" cap="flat">
                <a:solidFill>
                  <a:srgbClr val="FF5C7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通勤外套</c:v>
                  </c:pt>
                  <c:pt idx="1">
                    <c:v>针织内搭</c:v>
                  </c:pt>
                  <c:pt idx="2">
                    <c:v>下装</c:v>
                  </c:pt>
                  <c:pt idx="3">
                    <c:v>配饰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FFD9DE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EACB1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E0B10"/>
        </a:solidFill>
        <a:ln w="12700" cap="flat">
          <a:solidFill>
            <a:srgbClr val="1E0B10"/>
          </a:solidFill>
        </a:ln>
        <a:effectLst/>
      </c:spPr>
    </c:plotArea>
    <c:plotVisOnly val="1"/>
    <c:dispBlanksAs val="span"/>
  </c:chart>
  <c:spPr>
    <a:solidFill>
      <a:srgbClr val="1E0B10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新品发布 · 秋冬秀场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从面料到廓形，讲清这一季的设计语言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FFB6C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本季的三个关键词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设计六要素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4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FF5C7A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FF5C7A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5C7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这一季的颜色是从城市秋日里捡来的：下午四点的斜光、老楼外墙的砖红、梧桐落叶的焦糖。整体偏暖不冷艳，穿上就有一种想靠近、想说话的松弛感。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FF5C7A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FF5C7A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5C7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保暖不臃肿是这季的核心诉求。填充换成更轻的科技棉，外层用更挺的斜纹织法，里层加一层薄绒，厚度减了两成，热量反而更稳。手感偏干爽，不反光，日常穿不显廉价。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FF5C7A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FF5C7A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5C7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廓形整体放松，肩线做正、下摆留量，抬手、开车、抱孩子都不绷。颜色压在驼、棕、灰这条线上，配牛仔配西装都不出错，一件能从通勤穿到周末。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FF5C7A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FF5C7A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5C7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一套三穿是这季主推的卖法：外套单穿配针织，内搭拆出来配大衣，下装换双短靴又是另一套。把三种搭法摆给顾客看，客单价自然往上走，退货率也低。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44" name="Shape 3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5" name="Shape 3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6" name="Text 4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7" name="Text 4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8" name="Text 4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本季的三个关键词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5C7A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FF5C7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5C7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质感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手感偏干爽，垂坠有骨不软塌，袖口与领口用了同色包边，凑近看细节也经得住。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5C7A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FF5C7A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5C7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肩线做正、腰身微收、下摆放开，行走时不贴身，坐下也不堆布，对身材宽容度高。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5C7A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FF5C7A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5C7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驼、棕、灰三色打底，点缀少量橄榄绿，店里怎么混着挂都不打架，配起来省脑子。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38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9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0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2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2896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5659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232535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232535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3539490"/>
            <a:ext cx="10363200" cy="2857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93929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277749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FF5C7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77749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93929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401193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85013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FF5C7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85013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01193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3196590" y="3549015"/>
            <a:ext cx="165354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08457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92277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FF5C7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92277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08457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5269230" y="3549015"/>
            <a:ext cx="165354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15721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899541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FF5C7A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99541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815721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975" dirty="0"/>
          </a:p>
        </p:txBody>
      </p:sp>
      <p:sp>
        <p:nvSpPr>
          <p:cNvPr id="25" name="Shape 23"/>
          <p:cNvSpPr/>
          <p:nvPr/>
        </p:nvSpPr>
        <p:spPr>
          <a:xfrm>
            <a:off x="7341870" y="3549015"/>
            <a:ext cx="165354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8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设计六要素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从城市光影提炼色与形。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手感与保暖兼得。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松弛但有骨架。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大地色系贯穿。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细节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扣件、缝线经得起近看。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通勤与休闲都能穿。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47" name="Shape 3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8" name="Shape 4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9" name="Text 4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51" name="Text 4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E191E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FF5C7A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E0B10"/>
          </a:solidFill>
          <a:ln w="9525">
            <a:solidFill>
              <a:srgbClr val="3B262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E0B10"/>
          </a:solidFill>
          <a:ln w="9525">
            <a:solidFill>
              <a:srgbClr val="3B262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E0B10"/>
          </a:solidFill>
          <a:ln w="9525">
            <a:solidFill>
              <a:srgbClr val="3B262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40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1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2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4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E191E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FF5C7A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E191E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3DF5CD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3DF5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E191E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DF062E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80B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E191E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FF5C7A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41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2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3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4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5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1509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44625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好衣服要能穿进生活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132058"/>
            <a:ext cx="8001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4082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再好看的设计，穿不出去就没有意义。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6896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把搭配示范做足，客人才有想象空间。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6896100" y="42741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一件多穿的建议，最能打动犹豫的客人。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6896100" y="4802267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Shape 1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组合布局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1771650" y="5829300"/>
            <a:ext cx="8362950" cy="1905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7" name="Shape 5"/>
          <p:cNvSpPr/>
          <p:nvPr/>
        </p:nvSpPr>
        <p:spPr>
          <a:xfrm>
            <a:off x="1771650" y="2286000"/>
            <a:ext cx="19050" cy="35433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Shape 6"/>
          <p:cNvSpPr/>
          <p:nvPr/>
        </p:nvSpPr>
        <p:spPr>
          <a:xfrm>
            <a:off x="1771650" y="4057650"/>
            <a:ext cx="8362950" cy="9525"/>
          </a:xfrm>
          <a:prstGeom prst="rect">
            <a:avLst/>
          </a:prstGeom>
          <a:solidFill>
            <a:srgbClr val="311D22"/>
          </a:solidFill>
          <a:ln/>
        </p:spPr>
      </p:sp>
      <p:sp>
        <p:nvSpPr>
          <p:cNvPr id="9" name="Shape 7"/>
          <p:cNvSpPr/>
          <p:nvPr/>
        </p:nvSpPr>
        <p:spPr>
          <a:xfrm>
            <a:off x="5953125" y="2286000"/>
            <a:ext cx="9525" cy="3543300"/>
          </a:xfrm>
          <a:prstGeom prst="rect">
            <a:avLst/>
          </a:prstGeom>
          <a:solidFill>
            <a:srgbClr val="311D2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77165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收益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7277100" y="59245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投入 →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665601" y="2759583"/>
            <a:ext cx="895350" cy="895350"/>
          </a:xfrm>
          <a:prstGeom prst="ellipse">
            <a:avLst/>
          </a:prstGeom>
          <a:solidFill>
            <a:srgbClr val="FF5C7A">
              <a:alpha val="20000"/>
            </a:srgbClr>
          </a:solidFill>
          <a:ln w="15240">
            <a:solidFill>
              <a:srgbClr val="FF5C7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665601" y="3112008"/>
            <a:ext cx="895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4618101" y="3112008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6929247" y="3057906"/>
            <a:ext cx="723900" cy="723900"/>
          </a:xfrm>
          <a:prstGeom prst="ellipse">
            <a:avLst/>
          </a:prstGeom>
          <a:solidFill>
            <a:srgbClr val="FF5C7A">
              <a:alpha val="20000"/>
            </a:srgbClr>
          </a:solidFill>
          <a:ln w="15240">
            <a:solidFill>
              <a:srgbClr val="FF5C7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29247" y="3324606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7710297" y="3324606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4922139" y="4333494"/>
            <a:ext cx="723900" cy="723900"/>
          </a:xfrm>
          <a:prstGeom prst="ellipse">
            <a:avLst/>
          </a:prstGeom>
          <a:solidFill>
            <a:srgbClr val="DF062E">
              <a:alpha val="20000"/>
            </a:srgbClr>
          </a:solidFill>
          <a:ln w="15240">
            <a:solidFill>
              <a:srgbClr val="DF062E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922139" y="4600194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5703189" y="460019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7928610" y="2390394"/>
            <a:ext cx="1066800" cy="1066800"/>
          </a:xfrm>
          <a:prstGeom prst="ellipse">
            <a:avLst/>
          </a:prstGeom>
          <a:solidFill>
            <a:srgbClr val="FF5C7A">
              <a:alpha val="20000"/>
            </a:srgbClr>
          </a:solidFill>
          <a:ln w="15240">
            <a:solidFill>
              <a:srgbClr val="FF5C7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928610" y="2828544"/>
            <a:ext cx="1066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061710" y="282854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1771650" y="5924550"/>
            <a:ext cx="3810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气泡大小代表规模，位置代表两维评分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本季产品线占比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E191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「通勤外套」最高（34），「配饰」最低（16），差 18。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E191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「通勤外套」占比最高，约 34%，是本页结构里的主要构成。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66%，可按占比高低分优先级投入。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E191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从「通勤外套」到「配饰」，指标下降 18。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峰值在「通勤外套」（34），谷值在「配饰」（16）。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FF5C7A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9BB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FFB6C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秋冬系列现已上市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2026-10-17T23:02:42Z</dcterms:created>
  <dcterms:modified xsi:type="dcterms:W3CDTF">2026-10-17T23:02:42Z</dcterms:modified>
</cp:coreProperties>
</file>