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70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71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charts/chart72.xml" ContentType="application/vnd.openxmlformats-officedocument.drawingml.chart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charts/_rels/chart7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70.xlsx"/></Relationships>
</file>

<file path=ppt/charts/_rels/chart7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71.xlsx"/></Relationships>
</file>

<file path=ppt/charts/_rels/chart7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72.xlsx"/></Relationships>
</file>

<file path=ppt/charts/chart7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关键指标完成率 · 整体表现</c:v>
                </c:pt>
              </c:strCache>
            </c:strRef>
          </c:tx>
          <c:spPr>
            <a:solidFill>
              <a:srgbClr val="9E231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7A1D18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9E231A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B7271B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D42C1D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E58076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设备综合效率</c:v>
                  </c:pt>
                  <c:pt idx="1">
                    <c:v>维修及时率</c:v>
                  </c:pt>
                  <c:pt idx="2">
                    <c:v>点检执行率</c:v>
                  </c:pt>
                  <c:pt idx="3">
                    <c:v>技改计划完成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89</c:v>
                </c:pt>
                <c:pt idx="1">
                  <c:v>96</c:v>
                </c:pt>
                <c:pt idx="2">
                  <c:v>92</c:v>
                </c:pt>
                <c:pt idx="3">
                  <c:v>85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7A1D18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974C48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DF3F2"/>
        </a:solidFill>
        <a:ln w="12700" cap="flat">
          <a:solidFill>
            <a:srgbClr val="FDF3F2"/>
          </a:solidFill>
        </a:ln>
        <a:effectLst/>
      </c:spPr>
    </c:plotArea>
    <c:plotVisOnly val="1"/>
    <c:dispBlanksAs val="span"/>
  </c:chart>
  <c:spPr>
    <a:solidFill>
      <a:srgbClr val="FDF3F2"/>
    </a:solidFill>
    <a:ln>
      <a:noFill/>
    </a:ln>
    <a:effectLst/>
  </c:spPr>
  <c:externalData r:id="rId1">
    <c:autoUpdate val="0"/>
  </c:externalData>
</c:chartSpace>
</file>

<file path=ppt/charts/chart7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9E231A"/>
              </a:solidFill>
              <a:effectLst/>
            </c:spPr>
          </c:dPt>
          <c:dPt>
            <c:idx val="1"/>
            <c:bubble3D val="0"/>
            <c:spPr>
              <a:solidFill>
                <a:srgbClr val="B7271B"/>
              </a:solidFill>
              <a:effectLst/>
            </c:spPr>
          </c:dPt>
          <c:dPt>
            <c:idx val="2"/>
            <c:bubble3D val="0"/>
            <c:spPr>
              <a:solidFill>
                <a:srgbClr val="D42C1D"/>
              </a:solidFill>
              <a:effectLst/>
            </c:spPr>
          </c:dPt>
          <c:dPt>
            <c:idx val="3"/>
            <c:bubble3D val="0"/>
            <c:spPr>
              <a:solidFill>
                <a:srgbClr val="E58076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3F2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3F2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3F2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3F2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设备综合效率</c:v>
                </c:pt>
                <c:pt idx="1">
                  <c:v>维修及时率</c:v>
                </c:pt>
                <c:pt idx="2">
                  <c:v>点检执行率</c:v>
                </c:pt>
                <c:pt idx="3">
                  <c:v>技改计划完成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89</c:v>
                </c:pt>
                <c:pt idx="1">
                  <c:v>96</c:v>
                </c:pt>
                <c:pt idx="2">
                  <c:v>92</c:v>
                </c:pt>
                <c:pt idx="3">
                  <c:v>85</c:v>
                </c:pt>
              </c:numCache>
            </c:numRef>
          </c:val>
        </c:ser>
        <c:firstSliceAng val="0"/>
        <c:holeSize val="50"/>
      </c:doughnutChart>
      <c:spPr>
        <a:solidFill>
          <a:srgbClr val="FDF3F2"/>
        </a:solidFill>
        <a:ln w="12700" cap="flat">
          <a:solidFill>
            <a:srgbClr val="FDF3F2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7A1D18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FDF3F2"/>
    </a:solidFill>
    <a:ln>
      <a:noFill/>
    </a:ln>
    <a:effectLst/>
  </c:spPr>
  <c:externalData r:id="rId1">
    <c:autoUpdate val="0"/>
  </c:externalData>
</c:chartSpace>
</file>

<file path=ppt/charts/chart7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9E231A"/>
            </a:solidFill>
            <a:ln w="25400" cap="flat">
              <a:solidFill>
                <a:srgbClr val="9E231A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7A1D18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9E231A"/>
              </a:solidFill>
              <a:ln w="9525" cap="flat">
                <a:solidFill>
                  <a:srgbClr val="9E231A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设备综合效率</c:v>
                  </c:pt>
                  <c:pt idx="1">
                    <c:v>维修及时率</c:v>
                  </c:pt>
                  <c:pt idx="2">
                    <c:v>点检执行率</c:v>
                  </c:pt>
                  <c:pt idx="3">
                    <c:v>技改计划完成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89</c:v>
                </c:pt>
                <c:pt idx="1">
                  <c:v>96</c:v>
                </c:pt>
                <c:pt idx="2">
                  <c:v>92</c:v>
                </c:pt>
                <c:pt idx="3">
                  <c:v>85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7A1D18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974C48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DF3F2"/>
        </a:solidFill>
        <a:ln w="12700" cap="flat">
          <a:solidFill>
            <a:srgbClr val="FDF3F2"/>
          </a:solidFill>
        </a:ln>
        <a:effectLst/>
      </c:spPr>
    </c:plotArea>
    <c:plotVisOnly val="1"/>
    <c:dispBlanksAs val="span"/>
  </c:chart>
  <c:spPr>
    <a:solidFill>
      <a:srgbClr val="FDF3F2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image" Target="../media/image-3-3.png"/><Relationship Id="rId4" Type="http://schemas.openxmlformats.org/officeDocument/2006/relationships/image" Target="../media/image-3-4.svg"/><Relationship Id="rId5" Type="http://schemas.openxmlformats.org/officeDocument/2006/relationships/image" Target="../media/image-3-5.png"/><Relationship Id="rId6" Type="http://schemas.openxmlformats.org/officeDocument/2006/relationships/image" Target="../media/image-3-6.svg"/><Relationship Id="rId7" Type="http://schemas.openxmlformats.org/officeDocument/2006/relationships/image" Target="../media/image-3-7.png"/><Relationship Id="rId8" Type="http://schemas.openxmlformats.org/officeDocument/2006/relationships/image" Target="../media/image-3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image" Target="../media/image-4-5.png"/><Relationship Id="rId6" Type="http://schemas.openxmlformats.org/officeDocument/2006/relationships/image" Target="../media/image-4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image" Target="../media/image-5-3.png"/><Relationship Id="rId4" Type="http://schemas.openxmlformats.org/officeDocument/2006/relationships/image" Target="../media/image-5-4.svg"/><Relationship Id="rId5" Type="http://schemas.openxmlformats.org/officeDocument/2006/relationships/image" Target="../media/image-5-5.png"/><Relationship Id="rId6" Type="http://schemas.openxmlformats.org/officeDocument/2006/relationships/image" Target="../media/image-5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image" Target="../media/image-6-7.png"/><Relationship Id="rId8" Type="http://schemas.openxmlformats.org/officeDocument/2006/relationships/image" Target="../media/image-6-8.svg"/><Relationship Id="rId9" Type="http://schemas.openxmlformats.org/officeDocument/2006/relationships/image" Target="../media/image-6-9.png"/><Relationship Id="rId10" Type="http://schemas.openxmlformats.org/officeDocument/2006/relationships/image" Target="../media/image-6-10.svg"/><Relationship Id="rId11" Type="http://schemas.openxmlformats.org/officeDocument/2006/relationships/image" Target="../media/image-6-11.png"/><Relationship Id="rId12" Type="http://schemas.openxmlformats.org/officeDocument/2006/relationships/image" Target="../media/image-6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image" Target="../media/image-9-7.png"/><Relationship Id="rId8" Type="http://schemas.openxmlformats.org/officeDocument/2006/relationships/image" Target="../media/image-9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70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7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7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D18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部门年度总结 · 汇报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3407664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从指标完成情况到下一年的重点工作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ECA099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指标完成情况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三项主要工作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下一年三项重点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年度关键指标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17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0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17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Shape 1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4" name="Shape 2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D42C1D">
              <a:alpha val="5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276350"/>
            <a:ext cx="38100" cy="2038350"/>
          </a:xfrm>
          <a:prstGeom prst="rect">
            <a:avLst/>
          </a:prstGeom>
          <a:solidFill>
            <a:srgbClr val="D42C1D">
              <a:alpha val="7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1352550"/>
            <a:ext cx="381000" cy="38100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57300" y="1447800"/>
            <a:ext cx="190500" cy="19050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504825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42C1D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指标完成情况</a:t>
            </a:r>
            <a:endParaRPr lang="en-US" sz="165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设备综合效率、非计划停机、维修及时率三项逐条对表。完成的写清做法和关键动作，没完成的把差距量化——是人的问题、料的问题还是计划的问题，都摆到台面上。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622935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D42C1D">
              <a:alpha val="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6229350" y="1276350"/>
            <a:ext cx="38100" cy="2038350"/>
          </a:xfrm>
          <a:prstGeom prst="rect">
            <a:avLst/>
          </a:prstGeom>
          <a:solidFill>
            <a:srgbClr val="D42C1D">
              <a:alpha val="7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6477000" y="1352550"/>
            <a:ext cx="381000" cy="38100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72250" y="1447800"/>
            <a:ext cx="190500" cy="190500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1036320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42C1D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7" name="Text 13"/>
          <p:cNvSpPr txBox="1"/>
          <p:nvPr/>
        </p:nvSpPr>
        <p:spPr>
          <a:xfrm>
            <a:off x="647700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三项主要工作</a:t>
            </a:r>
            <a:endParaRPr lang="en-US" sz="1650" dirty="0"/>
          </a:p>
        </p:txBody>
      </p:sp>
      <p:sp>
        <p:nvSpPr>
          <p:cNvPr id="18" name="Text 14"/>
          <p:cNvSpPr txBox="1"/>
          <p:nvPr/>
        </p:nvSpPr>
        <p:spPr>
          <a:xfrm>
            <a:off x="647700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点检标准化把点检卡铺到全部关键设备，备件优化重设了常用件的安全库存，技改完成了两条线的自动化改造。三项各有进展，也各自留了欠账，一起摆出来看更清楚。</a:t>
            </a:r>
            <a:endParaRPr lang="en-US" sz="1200" dirty="0"/>
          </a:p>
        </p:txBody>
      </p:sp>
      <p:sp>
        <p:nvSpPr>
          <p:cNvPr id="19" name="Shape 15"/>
          <p:cNvSpPr/>
          <p:nvPr/>
        </p:nvSpPr>
        <p:spPr>
          <a:xfrm>
            <a:off x="914400" y="37147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D42C1D">
              <a:alpha val="5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>
            <a:off x="914400" y="3867150"/>
            <a:ext cx="38100" cy="2038350"/>
          </a:xfrm>
          <a:prstGeom prst="rect">
            <a:avLst/>
          </a:prstGeom>
          <a:solidFill>
            <a:srgbClr val="D42C1D">
              <a:alpha val="7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1162050" y="3943350"/>
            <a:ext cx="381000" cy="38100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57300" y="4038600"/>
            <a:ext cx="190500" cy="190500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5048250" y="38671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42C1D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24" name="Text 19"/>
          <p:cNvSpPr txBox="1"/>
          <p:nvPr/>
        </p:nvSpPr>
        <p:spPr>
          <a:xfrm>
            <a:off x="1162050" y="44386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差在哪里</a:t>
            </a:r>
            <a:endParaRPr lang="en-US" sz="1650" dirty="0"/>
          </a:p>
        </p:txBody>
      </p:sp>
      <p:sp>
        <p:nvSpPr>
          <p:cNvPr id="25" name="Text 20"/>
          <p:cNvSpPr txBox="1"/>
          <p:nvPr/>
        </p:nvSpPr>
        <p:spPr>
          <a:xfrm>
            <a:off x="1162050" y="47853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拖后腿的主要是两块：服役十年以上的老设备故障占比偏高，备件从申请到到货还是要等。根子在预防性维护投入不足、备件编码不统一，明年得先啃这两块。</a:t>
            </a:r>
            <a:endParaRPr lang="en-US" sz="1200" dirty="0"/>
          </a:p>
        </p:txBody>
      </p:sp>
      <p:sp>
        <p:nvSpPr>
          <p:cNvPr id="26" name="Shape 21"/>
          <p:cNvSpPr/>
          <p:nvPr/>
        </p:nvSpPr>
        <p:spPr>
          <a:xfrm>
            <a:off x="6229350" y="37147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D42C1D">
              <a:alpha val="5000"/>
            </a:srgbClr>
          </a:solidFill>
          <a:ln/>
        </p:spPr>
      </p:sp>
      <p:sp>
        <p:nvSpPr>
          <p:cNvPr id="27" name="Shape 22"/>
          <p:cNvSpPr/>
          <p:nvPr/>
        </p:nvSpPr>
        <p:spPr>
          <a:xfrm>
            <a:off x="6229350" y="3867150"/>
            <a:ext cx="38100" cy="2038350"/>
          </a:xfrm>
          <a:prstGeom prst="rect">
            <a:avLst/>
          </a:prstGeom>
          <a:solidFill>
            <a:srgbClr val="D42C1D">
              <a:alpha val="75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>
            <a:off x="6477000" y="3943350"/>
            <a:ext cx="381000" cy="38100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29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72250" y="4038600"/>
            <a:ext cx="190500" cy="190500"/>
          </a:xfrm>
          <a:prstGeom prst="rect">
            <a:avLst/>
          </a:prstGeom>
        </p:spPr>
      </p:pic>
      <p:sp>
        <p:nvSpPr>
          <p:cNvPr id="30" name="Text 24"/>
          <p:cNvSpPr txBox="1"/>
          <p:nvPr/>
        </p:nvSpPr>
        <p:spPr>
          <a:xfrm>
            <a:off x="10363200" y="38671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42C1D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31" name="Text 25"/>
          <p:cNvSpPr txBox="1"/>
          <p:nvPr/>
        </p:nvSpPr>
        <p:spPr>
          <a:xfrm>
            <a:off x="6477000" y="44386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明年怎么走</a:t>
            </a:r>
            <a:endParaRPr lang="en-US" sz="1650" dirty="0"/>
          </a:p>
        </p:txBody>
      </p:sp>
      <p:sp>
        <p:nvSpPr>
          <p:cNvPr id="32" name="Text 26"/>
          <p:cNvSpPr txBox="1"/>
          <p:nvPr/>
        </p:nvSpPr>
        <p:spPr>
          <a:xfrm>
            <a:off x="6477000" y="47853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明年三条线分头走：预测性维护先在两条关键线上试点，跑通再扩面；技改按产线排期分步落地；班组按岗位补技能认证。季度对一次账，年底再复盘一次效果。</a:t>
            </a:r>
            <a:endParaRPr lang="en-US" sz="1200" dirty="0"/>
          </a:p>
        </p:txBody>
      </p:sp>
      <p:sp>
        <p:nvSpPr>
          <p:cNvPr id="33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4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36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17</a:t>
            </a:r>
            <a:endParaRPr lang="en-US" sz="1050" dirty="0"/>
          </a:p>
        </p:txBody>
      </p:sp>
      <p:sp>
        <p:nvSpPr>
          <p:cNvPr id="37" name="Shape 31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40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41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42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3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44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17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三项主要工作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D42C1D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D42C1D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D42C1D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点检标准化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点检卡覆盖全部关键设备，班组长抽查加系统留痕，执行率从八成提到九成五。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D42C1D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D42C1D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D42C1D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备件优化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按近两年领用频次重设安全库存，高频件本地存、低频件集中存，平均等待缩短三天。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D42C1D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D42C1D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D42C1D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技改推进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两条线完成上下料与检测自动化，节拍提了一成，操作工从搬运转成看护与调机。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17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34" name="Shape 2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5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6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38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17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961073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237298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903923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903923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F4E4E3"/>
          </a:solidFill>
          <a:ln/>
        </p:spPr>
      </p:sp>
      <p:sp>
        <p:nvSpPr>
          <p:cNvPr id="7" name="Shape 5"/>
          <p:cNvSpPr/>
          <p:nvPr/>
        </p:nvSpPr>
        <p:spPr>
          <a:xfrm>
            <a:off x="11239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D42C1D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650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指标完成情况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11239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设备综合效率、非计划停机、维修及时率三项逐条对表。完成的写清做法和关键动作，没完成的把差距量化——是人的问题、料的问题还是计划的问题，都摆到台面上。</a:t>
            </a:r>
            <a:endParaRPr lang="en-US" sz="1050" dirty="0"/>
          </a:p>
        </p:txBody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8025" y="3501390"/>
            <a:ext cx="247650" cy="247650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36195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F4E4E3"/>
          </a:solidFill>
          <a:ln/>
        </p:spPr>
      </p:sp>
      <p:sp>
        <p:nvSpPr>
          <p:cNvPr id="13" name="Shape 10"/>
          <p:cNvSpPr/>
          <p:nvPr/>
        </p:nvSpPr>
        <p:spPr>
          <a:xfrm>
            <a:off x="38290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D42C1D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38290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650" dirty="0"/>
          </a:p>
        </p:txBody>
      </p:sp>
      <p:sp>
        <p:nvSpPr>
          <p:cNvPr id="15" name="Text 12"/>
          <p:cNvSpPr txBox="1"/>
          <p:nvPr/>
        </p:nvSpPr>
        <p:spPr>
          <a:xfrm>
            <a:off x="38290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三项主要工作</a:t>
            </a:r>
            <a:endParaRPr lang="en-US" sz="1500" dirty="0"/>
          </a:p>
        </p:txBody>
      </p:sp>
      <p:sp>
        <p:nvSpPr>
          <p:cNvPr id="16" name="Text 13"/>
          <p:cNvSpPr txBox="1"/>
          <p:nvPr/>
        </p:nvSpPr>
        <p:spPr>
          <a:xfrm>
            <a:off x="38290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点检标准化把点检卡铺到全部关键设备，备件优化重设了常用件的安全库存，技改完成了两条线的自动化改造。三项各有进展，也各自留了欠账，一起摆出来看更清楚。</a:t>
            </a:r>
            <a:endParaRPr lang="en-US" sz="1050" dirty="0"/>
          </a:p>
        </p:txBody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3125" y="3501390"/>
            <a:ext cx="247650" cy="247650"/>
          </a:xfrm>
          <a:prstGeom prst="rect">
            <a:avLst/>
          </a:prstGeom>
        </p:spPr>
      </p:pic>
      <p:sp>
        <p:nvSpPr>
          <p:cNvPr id="18" name="Shape 14"/>
          <p:cNvSpPr/>
          <p:nvPr/>
        </p:nvSpPr>
        <p:spPr>
          <a:xfrm>
            <a:off x="63246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F4E4E3"/>
          </a:solidFill>
          <a:ln/>
        </p:spPr>
      </p:sp>
      <p:sp>
        <p:nvSpPr>
          <p:cNvPr id="19" name="Shape 15"/>
          <p:cNvSpPr/>
          <p:nvPr/>
        </p:nvSpPr>
        <p:spPr>
          <a:xfrm>
            <a:off x="65341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D42C1D"/>
          </a:solidFill>
          <a:ln/>
        </p:spPr>
      </p:sp>
      <p:sp>
        <p:nvSpPr>
          <p:cNvPr id="20" name="Text 16"/>
          <p:cNvSpPr txBox="1"/>
          <p:nvPr/>
        </p:nvSpPr>
        <p:spPr>
          <a:xfrm>
            <a:off x="65341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650" dirty="0"/>
          </a:p>
        </p:txBody>
      </p:sp>
      <p:sp>
        <p:nvSpPr>
          <p:cNvPr id="21" name="Text 17"/>
          <p:cNvSpPr txBox="1"/>
          <p:nvPr/>
        </p:nvSpPr>
        <p:spPr>
          <a:xfrm>
            <a:off x="65341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差在哪里</a:t>
            </a:r>
            <a:endParaRPr lang="en-US" sz="1500" dirty="0"/>
          </a:p>
        </p:txBody>
      </p:sp>
      <p:sp>
        <p:nvSpPr>
          <p:cNvPr id="22" name="Text 18"/>
          <p:cNvSpPr txBox="1"/>
          <p:nvPr/>
        </p:nvSpPr>
        <p:spPr>
          <a:xfrm>
            <a:off x="65341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拖后腿的主要是两块：服役十年以上的老设备故障占比偏高，备件从申请到到货还是要等。根子在预防性维护投入不足、备件编码不统一，明年得先啃这两块。</a:t>
            </a:r>
            <a:endParaRPr lang="en-US" sz="1050" dirty="0"/>
          </a:p>
        </p:txBody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58225" y="3501390"/>
            <a:ext cx="247650" cy="247650"/>
          </a:xfrm>
          <a:prstGeom prst="rect">
            <a:avLst/>
          </a:prstGeom>
        </p:spPr>
      </p:pic>
      <p:sp>
        <p:nvSpPr>
          <p:cNvPr id="24" name="Shape 19"/>
          <p:cNvSpPr/>
          <p:nvPr/>
        </p:nvSpPr>
        <p:spPr>
          <a:xfrm>
            <a:off x="90297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F4E4E3"/>
          </a:solidFill>
          <a:ln/>
        </p:spPr>
      </p:sp>
      <p:sp>
        <p:nvSpPr>
          <p:cNvPr id="25" name="Shape 20"/>
          <p:cNvSpPr/>
          <p:nvPr/>
        </p:nvSpPr>
        <p:spPr>
          <a:xfrm>
            <a:off x="92392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D42C1D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2392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650" dirty="0"/>
          </a:p>
        </p:txBody>
      </p:sp>
      <p:sp>
        <p:nvSpPr>
          <p:cNvPr id="27" name="Text 22"/>
          <p:cNvSpPr txBox="1"/>
          <p:nvPr/>
        </p:nvSpPr>
        <p:spPr>
          <a:xfrm>
            <a:off x="92392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明年怎么走</a:t>
            </a:r>
            <a:endParaRPr lang="en-US" sz="1500" dirty="0"/>
          </a:p>
        </p:txBody>
      </p:sp>
      <p:sp>
        <p:nvSpPr>
          <p:cNvPr id="28" name="Text 23"/>
          <p:cNvSpPr txBox="1"/>
          <p:nvPr/>
        </p:nvSpPr>
        <p:spPr>
          <a:xfrm>
            <a:off x="92392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明年三条线分头走：预测性维护先在两条关键线上试点，跑通再扩面；技改按产线排期分步落地；班组按岗位补技能认证。季度对一次账，年底再复盘一次效果。</a:t>
            </a:r>
            <a:endParaRPr lang="en-US" sz="1050" dirty="0"/>
          </a:p>
        </p:txBody>
      </p:sp>
      <p:sp>
        <p:nvSpPr>
          <p:cNvPr id="29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0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32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17</a:t>
            </a:r>
            <a:endParaRPr lang="en-US" sz="1050" dirty="0"/>
          </a:p>
        </p:txBody>
      </p:sp>
      <p:sp>
        <p:nvSpPr>
          <p:cNvPr id="33" name="Shape 28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36" name="Shape 3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7" name="Shape 3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8" name="Text 3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40" name="Text 3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17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下一年三项重点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4E4E3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预测性维护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关键设备试点状态监测，提前预警。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4E4E3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技改扩面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把成熟改造经验推广到更多工序。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4E4E3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班组能力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技能培训与多能工培养同步推进。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4E4E3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备件周转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优化库存结构，压降占压资金。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4E4E3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数据看板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关键指标可视化，日常管理有抓手。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4E4E3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安全底线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设备本质安全持续投入，不出红线。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17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43" name="Shape 3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44" name="Shape 3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45" name="Text 3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6" name="Text 3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47" name="Text 3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17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年度关键指标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F4E4E3"/>
          </a:solidFill>
          <a:ln/>
        </p:spPr>
      </p:sp>
      <p:sp>
        <p:nvSpPr>
          <p:cNvPr id="7" name="Shape 5"/>
          <p:cNvSpPr/>
          <p:nvPr/>
        </p:nvSpPr>
        <p:spPr>
          <a:xfrm>
            <a:off x="1181100" y="2078355"/>
            <a:ext cx="438150" cy="43815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87893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811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B5271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89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B5271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0" name="Text 7"/>
          <p:cNvSpPr txBox="1"/>
          <p:nvPr/>
        </p:nvSpPr>
        <p:spPr>
          <a:xfrm>
            <a:off x="11811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设备综合效率</a:t>
            </a:r>
            <a:endParaRPr lang="en-US" sz="1350" dirty="0"/>
          </a:p>
        </p:txBody>
      </p:sp>
      <p:sp>
        <p:nvSpPr>
          <p:cNvPr id="11" name="Text 8"/>
          <p:cNvSpPr txBox="1"/>
          <p:nvPr/>
        </p:nvSpPr>
        <p:spPr>
          <a:xfrm>
            <a:off x="11811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提升主要来自非计划停机减少与换型时间压缩，两条主力线贡献最明显，明年目标再提两个点。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44450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F4E4E3"/>
          </a:solidFill>
          <a:ln/>
        </p:spPr>
      </p:sp>
      <p:sp>
        <p:nvSpPr>
          <p:cNvPr id="13" name="Shape 10"/>
          <p:cNvSpPr/>
          <p:nvPr/>
        </p:nvSpPr>
        <p:spPr>
          <a:xfrm>
            <a:off x="4711700" y="2078355"/>
            <a:ext cx="438150" cy="43815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238" y="21878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47117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B5271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21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B5271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6" name="Text 12"/>
          <p:cNvSpPr txBox="1"/>
          <p:nvPr/>
        </p:nvSpPr>
        <p:spPr>
          <a:xfrm>
            <a:off x="47117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非计划停机下降</a:t>
            </a:r>
            <a:endParaRPr lang="en-US" sz="1350" dirty="0"/>
          </a:p>
        </p:txBody>
      </p:sp>
      <p:sp>
        <p:nvSpPr>
          <p:cNvPr id="17" name="Text 13"/>
          <p:cNvSpPr txBox="1"/>
          <p:nvPr/>
        </p:nvSpPr>
        <p:spPr>
          <a:xfrm>
            <a:off x="47117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点检发现隐患后提前处理，加上预防性维修计划落地，突发故障明显少了，夜班最明显。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79756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F4E4E3"/>
          </a:solidFill>
          <a:ln/>
        </p:spPr>
      </p:sp>
      <p:sp>
        <p:nvSpPr>
          <p:cNvPr id="19" name="Shape 15"/>
          <p:cNvSpPr/>
          <p:nvPr/>
        </p:nvSpPr>
        <p:spPr>
          <a:xfrm>
            <a:off x="8242300" y="2078355"/>
            <a:ext cx="438150" cy="43815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1838" y="2187893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82423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B5271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96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B5271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22" name="Text 17"/>
          <p:cNvSpPr txBox="1"/>
          <p:nvPr/>
        </p:nvSpPr>
        <p:spPr>
          <a:xfrm>
            <a:off x="82423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维修及时率</a:t>
            </a:r>
            <a:endParaRPr lang="en-US" sz="1350" dirty="0"/>
          </a:p>
        </p:txBody>
      </p:sp>
      <p:sp>
        <p:nvSpPr>
          <p:cNvPr id="23" name="Text 18"/>
          <p:cNvSpPr txBox="1"/>
          <p:nvPr/>
        </p:nvSpPr>
        <p:spPr>
          <a:xfrm>
            <a:off x="82423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报修到到场平均二十分钟，到场到修复平均两小时，超时工单纳入班组考核。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5" name="Text 2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17</a:t>
            </a:r>
            <a:endParaRPr lang="en-US" sz="1050" dirty="0"/>
          </a:p>
        </p:txBody>
      </p:sp>
      <p:sp>
        <p:nvSpPr>
          <p:cNvPr id="28" name="Shape 23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31" name="Shape 2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2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3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4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35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17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F4E4E3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D42C1D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工作总结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DF3F2"/>
          </a:solidFill>
          <a:ln w="9525">
            <a:solidFill>
              <a:srgbClr val="ECD7D6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指标完成情况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DF3F2"/>
          </a:solidFill>
          <a:ln w="9525">
            <a:solidFill>
              <a:srgbClr val="ECD7D6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三项主要工作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DF3F2"/>
          </a:solidFill>
          <a:ln w="9525">
            <a:solidFill>
              <a:srgbClr val="ECD7D6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差在哪里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17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36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7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8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40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17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4E4E3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D42C1D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指标完成情况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4E4E3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0B7D83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三项主要工作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0B7D8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4E4E3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A22116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差在哪里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A2211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4E4E3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D42C1D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明年怎么走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17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37" name="Shape 3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8" name="Shape 3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9" name="Text 3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41" name="Text 3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17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一年里最该记住的三件事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标准落地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点检从走过场变成真执行。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响应提速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异常处理时间明显缩短。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数据说话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汇报从讲感觉变成讲数字。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42C1D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17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26" name="Shape 23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975" dirty="0"/>
          </a:p>
        </p:txBody>
      </p:sp>
      <p:sp>
        <p:nvSpPr>
          <p:cNvPr id="29" name="Text 26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17</a:t>
            </a:r>
            <a:endParaRPr lang="en-US" sz="9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0100" y="192238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800100" y="2217658"/>
            <a:ext cx="4495800" cy="1009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数据从哪来，决定结论能走多远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800100" y="3360658"/>
            <a:ext cx="800100" cy="476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800100" y="3636883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指标口径要统一，否则前后没得比。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800100" y="4069794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原始记录留存，经得起复核。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>
            <a:off x="800100" y="4502706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承认短板不可怕，藏起来才麻烦。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800100" y="5030867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17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42C1D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477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6477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Shape 12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组织架构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4572000" y="1925955"/>
            <a:ext cx="3048000" cy="609600"/>
          </a:xfrm>
          <a:prstGeom prst="roundRect">
            <a:avLst>
              <a:gd name="adj" fmla="val 9375"/>
            </a:avLst>
          </a:prstGeom>
          <a:solidFill>
            <a:srgbClr val="D42C1D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724400" y="2116455"/>
            <a:ext cx="2743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工作总结推进小组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6086475" y="2535555"/>
            <a:ext cx="19050" cy="266700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9" name="Shape 7"/>
          <p:cNvSpPr/>
          <p:nvPr/>
        </p:nvSpPr>
        <p:spPr>
          <a:xfrm>
            <a:off x="2124075" y="2802255"/>
            <a:ext cx="7943850" cy="19050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0" name="Shape 8"/>
          <p:cNvSpPr/>
          <p:nvPr/>
        </p:nvSpPr>
        <p:spPr>
          <a:xfrm>
            <a:off x="2114550" y="2802255"/>
            <a:ext cx="19050" cy="266700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1" name="Shape 9"/>
          <p:cNvSpPr/>
          <p:nvPr/>
        </p:nvSpPr>
        <p:spPr>
          <a:xfrm>
            <a:off x="914400" y="3068955"/>
            <a:ext cx="2419350" cy="609600"/>
          </a:xfrm>
          <a:prstGeom prst="roundRect">
            <a:avLst>
              <a:gd name="adj" fmla="val 9375"/>
            </a:avLst>
          </a:prstGeom>
          <a:solidFill>
            <a:srgbClr val="F8DBD8"/>
          </a:solidFill>
          <a:ln w="9525">
            <a:solidFill>
              <a:srgbClr val="D42C1D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1028700" y="3183255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指标完成情况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1028700" y="3411855"/>
            <a:ext cx="2190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负责人 · 对接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4762500" y="2802255"/>
            <a:ext cx="19050" cy="266700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5" name="Shape 13"/>
          <p:cNvSpPr/>
          <p:nvPr/>
        </p:nvSpPr>
        <p:spPr>
          <a:xfrm>
            <a:off x="3562350" y="3068955"/>
            <a:ext cx="2419350" cy="609600"/>
          </a:xfrm>
          <a:prstGeom prst="roundRect">
            <a:avLst>
              <a:gd name="adj" fmla="val 9375"/>
            </a:avLst>
          </a:prstGeom>
          <a:solidFill>
            <a:srgbClr val="F8DBD8"/>
          </a:solidFill>
          <a:ln w="9525">
            <a:solidFill>
              <a:srgbClr val="D42C1D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3676650" y="3183255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三项主要工作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3676650" y="3411855"/>
            <a:ext cx="2190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负责人 · 对接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7410450" y="2802255"/>
            <a:ext cx="19050" cy="266700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9" name="Shape 17"/>
          <p:cNvSpPr/>
          <p:nvPr/>
        </p:nvSpPr>
        <p:spPr>
          <a:xfrm>
            <a:off x="6210300" y="3068955"/>
            <a:ext cx="2419350" cy="609600"/>
          </a:xfrm>
          <a:prstGeom prst="roundRect">
            <a:avLst>
              <a:gd name="adj" fmla="val 9375"/>
            </a:avLst>
          </a:prstGeom>
          <a:solidFill>
            <a:srgbClr val="F8DBD8"/>
          </a:solidFill>
          <a:ln w="9525">
            <a:solidFill>
              <a:srgbClr val="D42C1D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324600" y="3183255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差在哪里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6324600" y="3411855"/>
            <a:ext cx="2190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负责人 · 对接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10058400" y="2802255"/>
            <a:ext cx="19050" cy="266700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3" name="Shape 21"/>
          <p:cNvSpPr/>
          <p:nvPr/>
        </p:nvSpPr>
        <p:spPr>
          <a:xfrm>
            <a:off x="8858250" y="3068955"/>
            <a:ext cx="2419350" cy="609600"/>
          </a:xfrm>
          <a:prstGeom prst="roundRect">
            <a:avLst>
              <a:gd name="adj" fmla="val 9375"/>
            </a:avLst>
          </a:prstGeom>
          <a:solidFill>
            <a:srgbClr val="F8DBD8"/>
          </a:solidFill>
          <a:ln w="9525">
            <a:solidFill>
              <a:srgbClr val="D42C1D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8972550" y="3183255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明年怎么走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8972550" y="3411855"/>
            <a:ext cx="2190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负责人 · 对接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17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4" name="Shape 3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5" name="Text 3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6" name="Text 3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37" name="Text 3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17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关键指标完成率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F4E4E3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「维修及时率」最高（96），「技改计划完成」最低（85），差 11。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362，均值 90.5，可按高低落差定优先级。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17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22" name="Shape 1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25" name="Text 2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17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F4E4E3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「维修及时率」占比最高，约 27%，是本页结构里的主要构成。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3 项合计约 73%，可按占比高低分优先级投入。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17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21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17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F4E4E3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从「设备综合效率」到「技改计划完成」，指标下降 4。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峰值在「维修及时率」（96），谷值在「技改计划完成」（85）。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17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22" name="Shape 1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25" name="Text 2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17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3D18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指标完成情况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C5BAB9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三项主要工作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C5BAB9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差在哪里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C5BAB9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明年怎么走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D42C1D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3D18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C5BAB9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ECA099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以上为设备管理部年度总结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2026-10-17T23:03:06Z</dcterms:created>
  <dcterms:modified xsi:type="dcterms:W3CDTF">2026-10-17T23:03:06Z</dcterms:modified>
</cp:coreProperties>
</file>