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82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83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84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8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2.xlsx"/></Relationships>
</file>

<file path=ppt/charts/_rels/chart8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3.xlsx"/></Relationships>
</file>

<file path=ppt/charts/_rels/chart8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4.xlsx"/></Relationships>
</file>

<file path=ppt/charts/chart8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各业务线收入贡献 · 整体表现</c:v>
                </c:pt>
              </c:strCache>
            </c:strRef>
          </c:tx>
          <c:spPr>
            <a:solidFill>
              <a:srgbClr val="18342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C1E1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8342D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5433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2554A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1978E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住宅销售</c:v>
                  </c:pt>
                  <c:pt idx="1">
                    <c:v>商业运营</c:v>
                  </c:pt>
                  <c:pt idx="2">
                    <c:v>物业管理</c:v>
                  </c:pt>
                  <c:pt idx="3">
                    <c:v>金融服务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C1E1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C4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5F2EC"/>
        </a:solidFill>
        <a:ln w="12700" cap="flat">
          <a:solidFill>
            <a:srgbClr val="F5F2EC"/>
          </a:solidFill>
        </a:ln>
        <a:effectLst/>
      </c:spPr>
    </c:plotArea>
    <c:plotVisOnly val="1"/>
    <c:dispBlanksAs val="span"/>
  </c:chart>
  <c:spPr>
    <a:solidFill>
      <a:srgbClr val="F5F2EC"/>
    </a:solidFill>
    <a:ln>
      <a:noFill/>
    </a:ln>
    <a:effectLst/>
  </c:spPr>
  <c:externalData r:id="rId1">
    <c:autoUpdate val="0"/>
  </c:externalData>
</c:chartSpace>
</file>

<file path=ppt/charts/chart8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8342D"/>
              </a:solidFill>
              <a:effectLst/>
            </c:spPr>
          </c:dPt>
          <c:dPt>
            <c:idx val="1"/>
            <c:bubble3D val="0"/>
            <c:spPr>
              <a:solidFill>
                <a:srgbClr val="15433B"/>
              </a:solidFill>
              <a:effectLst/>
            </c:spPr>
          </c:dPt>
          <c:dPt>
            <c:idx val="2"/>
            <c:bubble3D val="0"/>
            <c:spPr>
              <a:solidFill>
                <a:srgbClr val="12554A"/>
              </a:solidFill>
              <a:effectLst/>
            </c:spPr>
          </c:dPt>
          <c:dPt>
            <c:idx val="3"/>
            <c:bubble3D val="0"/>
            <c:spPr>
              <a:solidFill>
                <a:srgbClr val="71978E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住宅销售</c:v>
                </c:pt>
                <c:pt idx="1">
                  <c:v>商业运营</c:v>
                </c:pt>
                <c:pt idx="2">
                  <c:v>物业管理</c:v>
                </c:pt>
                <c:pt idx="3">
                  <c:v>金融服务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42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</c:ser>
        <c:firstSliceAng val="0"/>
        <c:holeSize val="50"/>
      </c:doughnutChart>
      <c:spPr>
        <a:solidFill>
          <a:srgbClr val="F5F2EC"/>
        </a:solidFill>
        <a:ln w="12700" cap="flat">
          <a:solidFill>
            <a:srgbClr val="F5F2E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C1E1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5F2EC"/>
    </a:solidFill>
    <a:ln>
      <a:noFill/>
    </a:ln>
    <a:effectLst/>
  </c:spPr>
  <c:externalData r:id="rId1">
    <c:autoUpdate val="0"/>
  </c:externalData>
</c:chartSpace>
</file>

<file path=ppt/charts/chart8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8342D"/>
            </a:solidFill>
            <a:ln w="25400" cap="flat">
              <a:solidFill>
                <a:srgbClr val="18342D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C1E1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8342D"/>
              </a:solidFill>
              <a:ln w="9525" cap="flat">
                <a:solidFill>
                  <a:srgbClr val="18342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住宅销售</c:v>
                  </c:pt>
                  <c:pt idx="1">
                    <c:v>商业运营</c:v>
                  </c:pt>
                  <c:pt idx="2">
                    <c:v>物业管理</c:v>
                  </c:pt>
                  <c:pt idx="3">
                    <c:v>金融服务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C1E1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C4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5F2EC"/>
        </a:solidFill>
        <a:ln w="12700" cap="flat">
          <a:solidFill>
            <a:srgbClr val="F5F2EC"/>
          </a:solidFill>
        </a:ln>
        <a:effectLst/>
      </c:spPr>
    </c:plotArea>
    <c:plotVisOnly val="1"/>
    <c:dispBlanksAs val="span"/>
  </c:chart>
  <c:spPr>
    <a:solidFill>
      <a:srgbClr val="F5F2E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image" Target="../media/image-6-9.png"/><Relationship Id="rId10" Type="http://schemas.openxmlformats.org/officeDocument/2006/relationships/image" Target="../media/image-6-10.svg"/><Relationship Id="rId11" Type="http://schemas.openxmlformats.org/officeDocument/2006/relationships/image" Target="../media/image-6-11.png"/><Relationship Id="rId12" Type="http://schemas.openxmlformats.org/officeDocument/2006/relationships/image" Target="../media/image-6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经营分析 · 季度例会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把收入、成本、风险三个口径讲明白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季度经营的三条线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季度六项动作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季度三个关键指标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1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12554A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收入、利润、回款三项放一起看。单看收入容易乐观，三项凑齐才知道钱有没有真收回来。这个季度收入微增，但回款节奏偏慢，毛利率是靠结构改善才稳住的。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12554A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分业务线拆开看：租赁和物管贡献稳定现金流，销售端靠两个改善型项目拉动，代建毛利高但规模还小。平均数会掩盖问题，拆开才看得见谁在拉、谁在拖。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12554A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成本端主要是财务费用和营销费用上行。财务费用涨是融资节奏前移，属于主动安排；营销费用涨是渠道佣金提高，这部分明年要压，不能靠涨佣换量。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12554A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风险与应对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回款压力集中在两个尾盘项目，已按周跟进、责任到人；库存周转靠调整推盘节奏来消化；合规方面把销售话术和宣传物料重新过了一遍，避免口径出问题。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42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43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4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45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季度经营的三条线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12554A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增长线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租赁与物管提供稳定现金流，改善型项目贡献增量，代建业务毛利高但规模有限。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12554A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成本线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财务费用因融资前移上行，营销费用受渠道佣金推高，后者需要压降并纳入考核。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12554A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风险线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尾盘项目回款按周跟进，销售宣传口径已重审，库存靠推盘节奏调节，暂无新增敞口。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6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7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9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6107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3729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03923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03923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1255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收入、利润、回款三项放一起看。单看收入容易乐观，三项凑齐才知道钱有没有真收回来。这个季度收入微增，但回款节奏偏慢，毛利率是靠结构改善才稳住的。</a:t>
            </a:r>
            <a:endParaRPr lang="en-US" sz="10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36195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E6E3DD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12554A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8290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5" name="Text 12"/>
          <p:cNvSpPr txBox="1"/>
          <p:nvPr/>
        </p:nvSpPr>
        <p:spPr>
          <a:xfrm>
            <a:off x="38290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38290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分业务线拆开看：租赁和物管贡献稳定现金流，销售端靠两个改善型项目拉动，代建毛利高但规模还小。平均数会掩盖问题，拆开才看得见谁在拉、谁在拖。</a:t>
            </a:r>
            <a:endParaRPr lang="en-US" sz="105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3246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E6E3DD"/>
          </a:solidFill>
          <a:ln/>
        </p:spPr>
      </p:sp>
      <p:sp>
        <p:nvSpPr>
          <p:cNvPr id="19" name="Shape 15"/>
          <p:cNvSpPr/>
          <p:nvPr/>
        </p:nvSpPr>
        <p:spPr>
          <a:xfrm>
            <a:off x="65341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12554A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5341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21" name="Text 17"/>
          <p:cNvSpPr txBox="1"/>
          <p:nvPr/>
        </p:nvSpPr>
        <p:spPr>
          <a:xfrm>
            <a:off x="65341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65341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成本端主要是财务费用和营销费用上行。财务费用涨是融资节奏前移，属于主动安排；营销费用涨是渠道佣金提高，这部分明年要压，不能靠涨佣换量。</a:t>
            </a:r>
            <a:endParaRPr lang="en-US" sz="1050" dirty="0"/>
          </a:p>
        </p:txBody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90297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E6E3DD"/>
          </a:solidFill>
          <a:ln/>
        </p:spPr>
      </p:sp>
      <p:sp>
        <p:nvSpPr>
          <p:cNvPr id="25" name="Shape 20"/>
          <p:cNvSpPr/>
          <p:nvPr/>
        </p:nvSpPr>
        <p:spPr>
          <a:xfrm>
            <a:off x="92392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12554A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2392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7" name="Text 22"/>
          <p:cNvSpPr txBox="1"/>
          <p:nvPr/>
        </p:nvSpPr>
        <p:spPr>
          <a:xfrm>
            <a:off x="92392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风险与应对</a:t>
            </a:r>
            <a:endParaRPr lang="en-US" sz="1500" dirty="0"/>
          </a:p>
        </p:txBody>
      </p:sp>
      <p:sp>
        <p:nvSpPr>
          <p:cNvPr id="28" name="Text 23"/>
          <p:cNvSpPr txBox="1"/>
          <p:nvPr/>
        </p:nvSpPr>
        <p:spPr>
          <a:xfrm>
            <a:off x="92392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回款压力集中在两个尾盘项目，已按周跟进、责任到人；库存周转靠调整推盘节奏来消化；合规方面把销售话术和宣传物料重新过了一遍，避免口径出问题。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  <p:sp>
        <p:nvSpPr>
          <p:cNvPr id="33" name="Shape 28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8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9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41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季度六项动作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看结果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收入利润先对表。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拆结构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分业务线看贡献。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管成本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盯住主要费用科目。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抓回款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账龄结构定期梳理。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控风险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合规与风险敞口预警。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定举措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下季度重点逐条明确。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45" name="Shape 3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46" name="Text 3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7" name="Text 3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48" name="Text 4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季度三个关键指标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642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8.6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642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收入同比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增长主要来自两个改善型项目结转，租赁收入基本持平，代建贡献还小，结构在优化。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6E3DD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642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21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642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毛利率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回升来自高毛利项目结转占比提高，以及营销费用投放节奏后移，可持续性还要观察。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6E3DD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642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642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回款率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较目标低四个点，缺口集中在两个尾盘项目，已按周跟进到户，年底前争取补齐。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3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4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12554A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5F2EC"/>
          </a:solidFill>
          <a:ln w="9525">
            <a:solidFill>
              <a:srgbClr val="D9D6D1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5F2EC"/>
          </a:solidFill>
          <a:ln w="9525">
            <a:solidFill>
              <a:srgbClr val="D9D6D1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5F2EC"/>
          </a:solidFill>
          <a:ln w="9525">
            <a:solidFill>
              <a:srgbClr val="D9D6D1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8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9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41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12554A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84152B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4152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0C3B33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0C3B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12554A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风险与应对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9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40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1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42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先讲结果，再讲原因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数字不会说谎，但要读懂它背后的动作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有对比：同比环比一起看。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有归因：数字背后的原因说清楚。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层级结构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1809750" y="1754505"/>
            <a:ext cx="8572500" cy="1358265"/>
          </a:xfrm>
          <a:prstGeom prst="roundRect">
            <a:avLst>
              <a:gd name="adj" fmla="val 4208"/>
            </a:avLst>
          </a:prstGeom>
          <a:solidFill>
            <a:srgbClr val="0C3B33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057400" y="2147887"/>
            <a:ext cx="8077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425" dirty="0"/>
          </a:p>
        </p:txBody>
      </p:sp>
      <p:sp>
        <p:nvSpPr>
          <p:cNvPr id="8" name="Text 6"/>
          <p:cNvSpPr txBox="1"/>
          <p:nvPr/>
        </p:nvSpPr>
        <p:spPr>
          <a:xfrm>
            <a:off x="2057400" y="2452688"/>
            <a:ext cx="8077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顶层目标：明确方向与衡量口径</a:t>
            </a:r>
            <a:endParaRPr lang="en-US" sz="975" dirty="0"/>
          </a:p>
        </p:txBody>
      </p:sp>
      <p:sp>
        <p:nvSpPr>
          <p:cNvPr id="9" name="Shape 7"/>
          <p:cNvSpPr/>
          <p:nvPr/>
        </p:nvSpPr>
        <p:spPr>
          <a:xfrm>
            <a:off x="2952750" y="3227070"/>
            <a:ext cx="6286500" cy="1358265"/>
          </a:xfrm>
          <a:prstGeom prst="roundRect">
            <a:avLst>
              <a:gd name="adj" fmla="val 4208"/>
            </a:avLst>
          </a:prstGeom>
          <a:solidFill>
            <a:srgbClr val="496B63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200400" y="3620452"/>
            <a:ext cx="5791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425" dirty="0"/>
          </a:p>
        </p:txBody>
      </p:sp>
      <p:sp>
        <p:nvSpPr>
          <p:cNvPr id="11" name="Text 9"/>
          <p:cNvSpPr txBox="1"/>
          <p:nvPr/>
        </p:nvSpPr>
        <p:spPr>
          <a:xfrm>
            <a:off x="3200400" y="3925252"/>
            <a:ext cx="579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中间支撑：机制、资源与责任分工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095750" y="4699635"/>
            <a:ext cx="4000500" cy="1358265"/>
          </a:xfrm>
          <a:prstGeom prst="roundRect">
            <a:avLst>
              <a:gd name="adj" fmla="val 4208"/>
            </a:avLst>
          </a:prstGeom>
          <a:solidFill>
            <a:srgbClr val="859A9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343400" y="5093017"/>
            <a:ext cx="350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425" dirty="0"/>
          </a:p>
        </p:txBody>
      </p:sp>
      <p:sp>
        <p:nvSpPr>
          <p:cNvPr id="14" name="Text 12"/>
          <p:cNvSpPr txBox="1"/>
          <p:nvPr/>
        </p:nvSpPr>
        <p:spPr>
          <a:xfrm>
            <a:off x="4343400" y="5397817"/>
            <a:ext cx="3505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落地执行：标准动作与节奏控制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7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24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增减分解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1428750" y="5676900"/>
            <a:ext cx="9696450" cy="9525"/>
          </a:xfrm>
          <a:prstGeom prst="rect">
            <a:avLst/>
          </a:prstGeom>
          <a:solidFill>
            <a:srgbClr val="E6E3DD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14400" y="5581650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1428750" y="4862513"/>
            <a:ext cx="9696450" cy="9525"/>
          </a:xfrm>
          <a:prstGeom prst="rect">
            <a:avLst/>
          </a:prstGeom>
          <a:solidFill>
            <a:srgbClr val="E6E3D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4767262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34</a:t>
            </a:r>
            <a:endParaRPr lang="en-US" sz="825" dirty="0"/>
          </a:p>
        </p:txBody>
      </p:sp>
      <p:sp>
        <p:nvSpPr>
          <p:cNvPr id="10" name="Shape 8"/>
          <p:cNvSpPr/>
          <p:nvPr/>
        </p:nvSpPr>
        <p:spPr>
          <a:xfrm>
            <a:off x="1428750" y="4048125"/>
            <a:ext cx="9696450" cy="9525"/>
          </a:xfrm>
          <a:prstGeom prst="rect">
            <a:avLst/>
          </a:prstGeom>
          <a:solidFill>
            <a:srgbClr val="E6E3DD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14400" y="3952875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68</a:t>
            </a:r>
            <a:endParaRPr lang="en-US" sz="825" dirty="0"/>
          </a:p>
        </p:txBody>
      </p:sp>
      <p:sp>
        <p:nvSpPr>
          <p:cNvPr id="12" name="Shape 10"/>
          <p:cNvSpPr/>
          <p:nvPr/>
        </p:nvSpPr>
        <p:spPr>
          <a:xfrm>
            <a:off x="1428750" y="3233737"/>
            <a:ext cx="9696450" cy="9525"/>
          </a:xfrm>
          <a:prstGeom prst="rect">
            <a:avLst/>
          </a:prstGeom>
          <a:solidFill>
            <a:srgbClr val="E6E3DD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138488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102</a:t>
            </a:r>
            <a:endParaRPr lang="en-US" sz="825" dirty="0"/>
          </a:p>
        </p:txBody>
      </p:sp>
      <p:sp>
        <p:nvSpPr>
          <p:cNvPr id="14" name="Shape 12"/>
          <p:cNvSpPr/>
          <p:nvPr/>
        </p:nvSpPr>
        <p:spPr>
          <a:xfrm>
            <a:off x="1428750" y="2419350"/>
            <a:ext cx="9696450" cy="9525"/>
          </a:xfrm>
          <a:prstGeom prst="rect">
            <a:avLst/>
          </a:prstGeom>
          <a:solidFill>
            <a:srgbClr val="E6E3DD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2324100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136</a:t>
            </a:r>
            <a:endParaRPr lang="en-US" sz="825" dirty="0"/>
          </a:p>
        </p:txBody>
      </p:sp>
      <p:sp>
        <p:nvSpPr>
          <p:cNvPr id="16" name="Shape 14"/>
          <p:cNvSpPr/>
          <p:nvPr/>
        </p:nvSpPr>
        <p:spPr>
          <a:xfrm>
            <a:off x="1428750" y="3281643"/>
            <a:ext cx="1817370" cy="2395257"/>
          </a:xfrm>
          <a:prstGeom prst="roundRect">
            <a:avLst>
              <a:gd name="adj" fmla="val 1572"/>
            </a:avLst>
          </a:prstGeom>
          <a:solidFill>
            <a:srgbClr val="0C3B33"/>
          </a:solidFill>
          <a:ln/>
        </p:spPr>
      </p:sp>
      <p:sp>
        <p:nvSpPr>
          <p:cNvPr id="17" name="Shape 15"/>
          <p:cNvSpPr/>
          <p:nvPr/>
        </p:nvSpPr>
        <p:spPr>
          <a:xfrm>
            <a:off x="3246120" y="3281643"/>
            <a:ext cx="152400" cy="9525"/>
          </a:xfrm>
          <a:prstGeom prst="rect">
            <a:avLst/>
          </a:prstGeom>
          <a:solidFill>
            <a:srgbClr val="A9A8A3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428750" y="3072093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endParaRPr lang="en-US" sz="975" dirty="0"/>
          </a:p>
        </p:txBody>
      </p:sp>
      <p:sp>
        <p:nvSpPr>
          <p:cNvPr id="19" name="Text 17"/>
          <p:cNvSpPr txBox="1"/>
          <p:nvPr/>
        </p:nvSpPr>
        <p:spPr>
          <a:xfrm>
            <a:off x="142875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基数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398520" y="2563065"/>
            <a:ext cx="1817370" cy="718577"/>
          </a:xfrm>
          <a:prstGeom prst="roundRect">
            <a:avLst>
              <a:gd name="adj" fmla="val 3977"/>
            </a:avLst>
          </a:prstGeom>
          <a:solidFill>
            <a:srgbClr val="12554A"/>
          </a:solidFill>
          <a:ln/>
        </p:spPr>
      </p:sp>
      <p:sp>
        <p:nvSpPr>
          <p:cNvPr id="21" name="Shape 19"/>
          <p:cNvSpPr/>
          <p:nvPr/>
        </p:nvSpPr>
        <p:spPr>
          <a:xfrm>
            <a:off x="5215890" y="2563065"/>
            <a:ext cx="152400" cy="9525"/>
          </a:xfrm>
          <a:prstGeom prst="rect">
            <a:avLst/>
          </a:prstGeom>
          <a:solidFill>
            <a:srgbClr val="A9A8A3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3398520" y="2353515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+30</a:t>
            </a:r>
            <a:endParaRPr lang="en-US" sz="975" dirty="0"/>
          </a:p>
        </p:txBody>
      </p:sp>
      <p:sp>
        <p:nvSpPr>
          <p:cNvPr id="23" name="Text 21"/>
          <p:cNvSpPr txBox="1"/>
          <p:nvPr/>
        </p:nvSpPr>
        <p:spPr>
          <a:xfrm>
            <a:off x="339852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5368290" y="2563065"/>
            <a:ext cx="1817370" cy="287431"/>
          </a:xfrm>
          <a:prstGeom prst="roundRect">
            <a:avLst>
              <a:gd name="adj" fmla="val 9942"/>
            </a:avLst>
          </a:prstGeom>
          <a:solidFill>
            <a:srgbClr val="12554A"/>
          </a:solidFill>
          <a:ln/>
        </p:spPr>
      </p:sp>
      <p:sp>
        <p:nvSpPr>
          <p:cNvPr id="25" name="Shape 23"/>
          <p:cNvSpPr/>
          <p:nvPr/>
        </p:nvSpPr>
        <p:spPr>
          <a:xfrm>
            <a:off x="7185660" y="2850496"/>
            <a:ext cx="152400" cy="9525"/>
          </a:xfrm>
          <a:prstGeom prst="rect">
            <a:avLst/>
          </a:prstGeom>
          <a:solidFill>
            <a:srgbClr val="A9A8A3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5368290" y="2353515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-12</a:t>
            </a:r>
            <a:endParaRPr lang="en-US" sz="975" dirty="0"/>
          </a:p>
        </p:txBody>
      </p:sp>
      <p:sp>
        <p:nvSpPr>
          <p:cNvPr id="27" name="Text 25"/>
          <p:cNvSpPr txBox="1"/>
          <p:nvPr/>
        </p:nvSpPr>
        <p:spPr>
          <a:xfrm>
            <a:off x="536829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975" dirty="0"/>
          </a:p>
        </p:txBody>
      </p:sp>
      <p:sp>
        <p:nvSpPr>
          <p:cNvPr id="28" name="Shape 26"/>
          <p:cNvSpPr/>
          <p:nvPr/>
        </p:nvSpPr>
        <p:spPr>
          <a:xfrm>
            <a:off x="7338060" y="2419350"/>
            <a:ext cx="1817370" cy="431146"/>
          </a:xfrm>
          <a:prstGeom prst="roundRect">
            <a:avLst>
              <a:gd name="adj" fmla="val 6628"/>
            </a:avLst>
          </a:prstGeom>
          <a:solidFill>
            <a:srgbClr val="12554A"/>
          </a:solidFill>
          <a:ln/>
        </p:spPr>
      </p:sp>
      <p:sp>
        <p:nvSpPr>
          <p:cNvPr id="29" name="Shape 27"/>
          <p:cNvSpPr/>
          <p:nvPr/>
        </p:nvSpPr>
        <p:spPr>
          <a:xfrm>
            <a:off x="9155430" y="2419350"/>
            <a:ext cx="152400" cy="9525"/>
          </a:xfrm>
          <a:prstGeom prst="rect">
            <a:avLst/>
          </a:prstGeom>
          <a:solidFill>
            <a:srgbClr val="A9A8A3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7338060" y="220980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+18</a:t>
            </a:r>
            <a:endParaRPr lang="en-US" sz="975" dirty="0"/>
          </a:p>
        </p:txBody>
      </p:sp>
      <p:sp>
        <p:nvSpPr>
          <p:cNvPr id="31" name="Text 29"/>
          <p:cNvSpPr txBox="1"/>
          <p:nvPr/>
        </p:nvSpPr>
        <p:spPr>
          <a:xfrm>
            <a:off x="733806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975" dirty="0"/>
          </a:p>
        </p:txBody>
      </p:sp>
      <p:sp>
        <p:nvSpPr>
          <p:cNvPr id="32" name="Shape 30"/>
          <p:cNvSpPr/>
          <p:nvPr/>
        </p:nvSpPr>
        <p:spPr>
          <a:xfrm>
            <a:off x="9307830" y="2419350"/>
            <a:ext cx="1817370" cy="3257550"/>
          </a:xfrm>
          <a:prstGeom prst="roundRect">
            <a:avLst>
              <a:gd name="adj" fmla="val 1572"/>
            </a:avLst>
          </a:prstGeom>
          <a:solidFill>
            <a:srgbClr val="0C3B33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9307830" y="220980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136</a:t>
            </a:r>
            <a:endParaRPr lang="en-US" sz="975" dirty="0"/>
          </a:p>
        </p:txBody>
      </p:sp>
      <p:sp>
        <p:nvSpPr>
          <p:cNvPr id="34" name="Text 32"/>
          <p:cNvSpPr txBox="1"/>
          <p:nvPr/>
        </p:nvSpPr>
        <p:spPr>
          <a:xfrm>
            <a:off x="930783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合计</a:t>
            </a:r>
            <a:endParaRPr lang="en-US" sz="975" dirty="0"/>
          </a:p>
        </p:txBody>
      </p:sp>
      <p:sp>
        <p:nvSpPr>
          <p:cNvPr id="35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44" name="Shape 4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45" name="Text 4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6" name="Text 4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47" name="Text 4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各业务线收入贡献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6E3DD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「住宅销售」最高（42），「金融服务」最低（14），差 28。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23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6E3DD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「住宅销售」占比最高，约 42%，是本页结构里的主要构成。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58%，可按占比高低分优先级投入。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22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6E3DD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从「住宅销售」到「金融服务」，指标下降 28。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峰值在「住宅销售」（42），谷值在「金融服务」（14）。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23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风险与应对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12554A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C3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以上为季度经营分析汇报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2026-10-17T23:04:05Z</dcterms:created>
  <dcterms:modified xsi:type="dcterms:W3CDTF">2026-10-17T23:04:05Z</dcterms:modified>
</cp:coreProperties>
</file>