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9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95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9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9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4.xlsx"/></Relationships>
</file>

<file path=ppt/charts/_rels/chart9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5.xlsx"/></Relationships>
</file>

<file path=ppt/charts/_rels/chart9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6.xlsx"/></Relationships>
</file>

<file path=ppt/charts/chart9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绿地连通性与降温幅度的关系 · 整体表现</c:v>
                </c:pt>
              </c:strCache>
            </c:strRef>
          </c:tx>
          <c:spPr>
            <a:solidFill>
              <a:srgbClr val="225D39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3D1BE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E4A2C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25D39"/>
              </a:solidFill>
              <a:effectLst/>
            </c:spPr>
          </c:dPt>
          <c:dPt>
            <c:idx val="1"/>
            <c:bubble3D val="0"/>
            <c:spPr>
              <a:solidFill>
                <a:srgbClr val="256B42"/>
              </a:solidFill>
              <a:effectLst/>
            </c:spPr>
          </c:dPt>
          <c:dPt>
            <c:idx val="2"/>
            <c:bubble3D val="0"/>
            <c:spPr>
              <a:solidFill>
                <a:srgbClr val="287A4C"/>
              </a:solidFill>
              <a:effectLst/>
            </c:spPr>
          </c:dPt>
          <c:dPt>
            <c:idx val="3"/>
            <c:bubble3D val="0"/>
            <c:spPr>
              <a:solidFill>
                <a:srgbClr val="7BAE90"/>
              </a:solidFill>
              <a:effectLst/>
            </c:spPr>
          </c:dPt>
          <c:dPt>
            <c:idx val="4"/>
            <c:bubble3D val="0"/>
            <c:spPr>
              <a:solidFill>
                <a:srgbClr val="B3D1BE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6EF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低连通</c:v>
                </c:pt>
                <c:pt idx="1">
                  <c:v>较低</c:v>
                </c:pt>
                <c:pt idx="2">
                  <c:v>中等</c:v>
                </c:pt>
                <c:pt idx="3">
                  <c:v>较高</c:v>
                </c:pt>
                <c:pt idx="4">
                  <c:v>高连通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</c:ser>
        <c:firstSliceAng val="0"/>
        <c:holeSize val="50"/>
      </c:doughnutChart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E4A2C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charts/chart9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225D39"/>
            </a:solidFill>
            <a:ln w="25400" cap="flat">
              <a:solidFill>
                <a:srgbClr val="225D39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E4A2C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225D39"/>
              </a:solidFill>
              <a:ln w="9525" cap="flat">
                <a:solidFill>
                  <a:srgbClr val="225D39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低连通</c:v>
                  </c:pt>
                  <c:pt idx="1">
                    <c:v>较低</c:v>
                  </c:pt>
                  <c:pt idx="2">
                    <c:v>中等</c:v>
                  </c:pt>
                  <c:pt idx="3">
                    <c:v>较高</c:v>
                  </c:pt>
                  <c:pt idx="4">
                    <c:v>高连通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0.8</c:v>
                </c:pt>
                <c:pt idx="1">
                  <c:v>1.4</c:v>
                </c:pt>
                <c:pt idx="2">
                  <c:v>2.3</c:v>
                </c:pt>
                <c:pt idx="3">
                  <c:v>3.5</c:v>
                </c:pt>
                <c:pt idx="4">
                  <c:v>4.6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E4A2C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3694F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6EF"/>
        </a:solidFill>
        <a:ln w="12700" cap="flat">
          <a:solidFill>
            <a:srgbClr val="EEF6EF"/>
          </a:solidFill>
        </a:ln>
        <a:effectLst/>
      </c:spPr>
    </c:plotArea>
    <c:plotVisOnly val="1"/>
    <c:dispBlanksAs val="span"/>
  </c:chart>
  <c:spPr>
    <a:solidFill>
      <a:srgbClr val="EEF6E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· 学术汇报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基于多时相遥感数据的实证分析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87A4C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8" name="Shape 32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方法与数据的三个支点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遥感反演配地面站点校核，两份数据相互校准，误差控制在可接受区间内。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按斑块切分做分区统计，量化格局指标与地表温度的关系，避免只看总量。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87A4C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87A4C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87A4C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相关性与显著性检验并行，换不同窗口重跑以确认稳健，排除偶然相关。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夏天城区比郊区高出好几度，绿地到底能缓多少、什么形状的绿地更管用，是规划部门真正关心的问题。这个研究就是把它拆成可测量的指标来回答，不空谈生态。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用夏季遥感影像做地表温度反演，配三十多个地面站点校核，再把绿地按斑块大小、形状和连通性分区统计。空间尺度与时间尺度怎么对齐，是方法的关键。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绿地面积越大降温越明显，但不是线性关系；连通性好的绿地对周边一公里的降温效果，比同样面积但分散的绿地高出近三成。形状越紧凑，效率越高。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87A4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规划上应优先连片、少做零散点缀，带状绿廊的价值被明显低估。不足也清楚：影像分辨率有限，只用了夏季一周的数据，冬季与夜间效应还没覆盖，后续要补。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5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研究六个环节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提出问题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从现象到可验证的假设。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获取数据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多源数据交叉使用。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空间分析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分区量化格局与温度。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统计检验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验证关系的显著性。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提炼结论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从结果回到研究问题。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AE1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讨论局限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如实说明边界与不足。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41" name="Shape 33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三个关键量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0.92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相关系数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绿地率与降温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换算到实际意义，绿地率每提高十个百分点，周边白天温度约降零点六度，量级不大但稳定。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5.6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℃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最大温差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裸地与密集绿地的差值最大，硬质铺装与水体介于两者之间，极值集中在正午前后。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287A4C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941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研究单元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按街区尺度划分，每个单元内部下垫面相对均质，便于做对比，避免尺度混杂。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毕业答辩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6EF"/>
          </a:solidFill>
          <a:ln w="9525">
            <a:solidFill>
              <a:srgbClr val="D3E0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4" name="Shape 28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9286B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9286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E5C39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E5C3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AE1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87A4C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5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从现象到问题，再到可验证的假设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时间尺度：结论基于研究时段，外推需谨慎。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空间范围：样本区域之外不宜直接套用。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研究的三个边界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时间尺度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结论基于研究时段，外推需谨慎。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空间范围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样本区域之外不宜直接套用。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变量控制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仍有未纳入的因素待后续研究。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87A4C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5" name="Shape 2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7" name="Text 2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夏天城区比郊区高出好几度，绿地到底能缓多少、什么形状的绿…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200775" y="1792605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2" name="Shape 10"/>
          <p:cNvSpPr/>
          <p:nvPr/>
        </p:nvSpPr>
        <p:spPr>
          <a:xfrm>
            <a:off x="6200775" y="1792605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410325" y="198310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4" name="Text 12"/>
          <p:cNvSpPr txBox="1"/>
          <p:nvPr/>
        </p:nvSpPr>
        <p:spPr>
          <a:xfrm>
            <a:off x="6410325" y="223075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6410325" y="2592705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用夏季遥感影像做地表温度反演，配三十多个地面站点校核，再…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914400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17" name="Shape 15"/>
          <p:cNvSpPr/>
          <p:nvPr/>
        </p:nvSpPr>
        <p:spPr>
          <a:xfrm>
            <a:off x="914400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23950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9" name="Text 17"/>
          <p:cNvSpPr txBox="1"/>
          <p:nvPr/>
        </p:nvSpPr>
        <p:spPr>
          <a:xfrm>
            <a:off x="1123950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1123950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绿地面积越大降温越明显，但不是线性关系；连通性好的绿地对…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6200775" y="4001453"/>
            <a:ext cx="5076825" cy="2018347"/>
          </a:xfrm>
          <a:prstGeom prst="roundRect">
            <a:avLst>
              <a:gd name="adj" fmla="val 3775"/>
            </a:avLst>
          </a:prstGeom>
          <a:solidFill>
            <a:srgbClr val="DAEADF"/>
          </a:solidFill>
          <a:ln/>
        </p:spPr>
      </p:sp>
      <p:sp>
        <p:nvSpPr>
          <p:cNvPr id="22" name="Shape 20"/>
          <p:cNvSpPr/>
          <p:nvPr/>
        </p:nvSpPr>
        <p:spPr>
          <a:xfrm>
            <a:off x="6200775" y="4001453"/>
            <a:ext cx="5076825" cy="38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10325" y="4191952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4" name="Text 22"/>
          <p:cNvSpPr txBox="1"/>
          <p:nvPr/>
        </p:nvSpPr>
        <p:spPr>
          <a:xfrm>
            <a:off x="6410325" y="443960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6410325" y="4801553"/>
            <a:ext cx="4657725" cy="10277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规划上应优先连片、少做零散点缀，带状绿廊的价值被明显低估…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7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33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绿地连通性与降温幅度的关系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「高连通」最高（4.6），「低连通」最低（0.8），差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12.6，均值 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「高连通」占比最高，约 37%，是本页结构里的主要构成。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63%，可按占比高低分优先级投入。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6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87A4C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AE1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87A4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从「低连通」到「高连通」，指标上升 3.8。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E4A2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峰值在「高连通」（4.6），谷值在「低连通」（0.8）。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6EF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3E0D6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3694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87A4C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87A4C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研究缘起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数据与方法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主要发现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5BE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结论与不足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87A4C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EC3A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城市绿地格局对地表温度的影响研究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D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5B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EC3A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5B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请各位老师批评指正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-1333500" y="-1524000"/>
            <a:ext cx="4953000" cy="4953000"/>
          </a:xfrm>
          <a:prstGeom prst="ellipse">
            <a:avLst/>
          </a:prstGeom>
          <a:ln w="190500">
            <a:solidFill>
              <a:srgbClr val="B8D4C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334500" y="4572000"/>
            <a:ext cx="3619500" cy="3619500"/>
          </a:xfrm>
          <a:prstGeom prst="ellipse">
            <a:avLst/>
          </a:prstGeom>
          <a:ln w="152400">
            <a:solidFill>
              <a:srgbClr val="B8D4C3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2026-10-17T23:04:53Z</dcterms:created>
  <dcterms:modified xsi:type="dcterms:W3CDTF">2026-10-17T23:04:53Z</dcterms:modified>
</cp:coreProperties>
</file>