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上线后关键指标变化 · 整体表现</c:v>
                </c:pt>
              </c:strCache>
            </c:strRef>
          </c:tx>
          <c:spPr>
            <a:solidFill>
              <a:srgbClr val="01464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04323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1464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33C4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3070B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04323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4384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0BCD4"/>
        </a:solidFill>
        <a:ln w="12700" cap="flat">
          <a:solidFill>
            <a:srgbClr val="00BCD4"/>
          </a:solidFill>
        </a:ln>
        <a:effectLst/>
      </c:spPr>
    </c:plotArea>
    <c:plotVisOnly val="1"/>
    <c:dispBlanksAs val="span"/>
  </c:chart>
  <c:spPr>
    <a:solidFill>
      <a:srgbClr val="00BCD4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14646"/>
              </a:solidFill>
              <a:effectLst/>
            </c:spPr>
          </c:dPt>
          <c:dPt>
            <c:idx val="1"/>
            <c:bubble3D val="0"/>
            <c:spPr>
              <a:solidFill>
                <a:srgbClr val="033C40"/>
              </a:solidFill>
              <a:effectLst/>
            </c:spPr>
          </c:dPt>
          <c:dPt>
            <c:idx val="2"/>
            <c:bubble3D val="0"/>
            <c:spPr>
              <a:solidFill>
                <a:srgbClr val="83070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00BCD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00BCD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00BCD4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漏检率下降</c:v>
                </c:pt>
                <c:pt idx="1">
                  <c:v>响应提速</c:v>
                </c:pt>
                <c:pt idx="2">
                  <c:v>记录合规率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00BCD4"/>
        </a:solidFill>
        <a:ln w="12700" cap="flat">
          <a:solidFill>
            <a:srgbClr val="00BCD4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04323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00BCD4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014646"/>
            </a:solidFill>
            <a:ln w="25400" cap="flat">
              <a:solidFill>
                <a:srgbClr val="01464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4323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014646"/>
              </a:solidFill>
              <a:ln w="9525" cap="flat">
                <a:solidFill>
                  <a:srgbClr val="01464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4323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04384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0BCD4"/>
        </a:solidFill>
        <a:ln w="12700" cap="flat">
          <a:solidFill>
            <a:srgbClr val="00BCD4"/>
          </a:solidFill>
        </a:ln>
        <a:effectLst/>
      </c:spPr>
    </c:plotArea>
    <c:plotVisOnly val="1"/>
    <c:dispBlanksAs val="span"/>
  </c:chart>
  <c:spPr>
    <a:solidFill>
      <a:srgbClr val="00BCD4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image" Target="../media/image-5-11.png"/><Relationship Id="rId12" Type="http://schemas.openxmlformats.org/officeDocument/2006/relationships/image" Target="../media/image-5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· 地产金融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时尚奢华 · 地产金融 · 由 974工具箱引导生成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DACA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014646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014646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1464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纸质记录、事后补录、异常上报链条长，问题往往在下一次停机时才被发现。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014646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014646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1464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点检数字化，异常自动触发工单，全流程闭环且可追溯。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014646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014646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1464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漏检率下降、响应提速、责任可界定。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00B2C9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1464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00B2C9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1464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00B2C9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14646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00B2C9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14646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扫码定位设备，按卡片逐项确认。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异常触发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超差自动生成工单，直达责任人。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漏检率、响应时长、闭环率一屏可见。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责任到人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每条记录绑定人与时间，可追溯。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权限可控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按岗位分配查看与操作权限。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00B2C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数据反哺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用运行数据修订点检标准。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00B2C9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现场留痕替代事后补录，漏项无处藏。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00B2C9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×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异常自动生成工单，链路由口头转达改为系统指派。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00B2C9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记录线上化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点检数据实时入库，月底不再集中补录。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00B2C9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014646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023F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个月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完成全部关键设备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先试点再推广，四个月覆盖全部关键设备。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00B2C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014646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00BCD4"/>
          </a:solidFill>
          <a:ln w="9525">
            <a:solidFill>
              <a:srgbClr val="01AAC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00BCD4"/>
          </a:solidFill>
          <a:ln w="9525">
            <a:solidFill>
              <a:srgbClr val="01AAC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00BCD4"/>
          </a:solidFill>
          <a:ln w="9525">
            <a:solidFill>
              <a:srgbClr val="01AAC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00B2C9"/>
          </a:solidFill>
          <a:ln/>
        </p:spPr>
      </p:sp>
      <p:sp>
        <p:nvSpPr>
          <p:cNvPr id="7" name="Shape 5"/>
          <p:cNvSpPr/>
          <p:nvPr/>
        </p:nvSpPr>
        <p:spPr>
          <a:xfrm>
            <a:off x="2286000" y="2249805"/>
            <a:ext cx="571500" cy="571500"/>
          </a:xfrm>
          <a:prstGeom prst="ellipse">
            <a:avLst/>
          </a:prstGeom>
          <a:solidFill>
            <a:srgbClr val="014646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8875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3865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00B2C9"/>
          </a:solidFill>
          <a:ln/>
        </p:spPr>
      </p:sp>
      <p:sp>
        <p:nvSpPr>
          <p:cNvPr id="13" name="Shape 10"/>
          <p:cNvSpPr/>
          <p:nvPr/>
        </p:nvSpPr>
        <p:spPr>
          <a:xfrm>
            <a:off x="5810250" y="2249805"/>
            <a:ext cx="571500" cy="571500"/>
          </a:xfrm>
          <a:prstGeom prst="ellipse">
            <a:avLst/>
          </a:prstGeom>
          <a:solidFill>
            <a:srgbClr val="8307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59105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459105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307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462915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62900" y="192595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00B2C9"/>
          </a:solidFill>
          <a:ln/>
        </p:spPr>
      </p:sp>
      <p:sp>
        <p:nvSpPr>
          <p:cNvPr id="19" name="Shape 15"/>
          <p:cNvSpPr/>
          <p:nvPr/>
        </p:nvSpPr>
        <p:spPr>
          <a:xfrm>
            <a:off x="9334500" y="2249805"/>
            <a:ext cx="571500" cy="571500"/>
          </a:xfrm>
          <a:prstGeom prst="ellipse">
            <a:avLst/>
          </a:prstGeom>
          <a:solidFill>
            <a:srgbClr val="02454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7375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115300" y="299275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8115300" y="335470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245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8153400" y="369760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8DACA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8DACA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贴合现场：按真实点检卡设计，不增加额外动作。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闭环可追：从发现到关闭全程留痕，责任清晰。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14646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贴合现场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按真实点检卡设计，不增加额外动作。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闭环可追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从发现到关闭全程留痕，责任清晰。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可复制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先试点再推广，四个月完成全部关键设备。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1464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00B3C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00B3C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00B2C9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02454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245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00B2C8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0240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240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00B4C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00A7BA"/>
          </a:solidFill>
          <a:ln w="11430">
            <a:solidFill>
              <a:srgbClr val="01464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00B4C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00B4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上线后关键指标变化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00B2C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「记录合规率」最高（94），「响应提速」最低（65），差 29。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241，均值 80.3，可按高低落差定优先级。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00B2C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「记录合规率」占比最高，约 39%，是本页结构里的主要构成。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2 项合计约 61%，可按占比高低分优先级投入。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BC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01464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00B2C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0146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从「漏检率下降」到「记录合规率」，指标上升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23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峰值在「记录合规率」（94），谷值在「响应提速」（65）。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00BCD4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01AAC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0438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1464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01464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014646">
              <a:alpha val="22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8DACA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发布会方案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8DACA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014646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2026-10-18T01:37:25Z</dcterms:created>
  <dcterms:modified xsi:type="dcterms:W3CDTF">2026-10-18T01:37:25Z</dcterms:modified>
</cp:coreProperties>
</file>