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5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6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上线后关键指标变化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漏检率下降</c:v>
                  </c:pt>
                  <c:pt idx="1">
                    <c:v>响应提速</c:v>
                  </c:pt>
                  <c:pt idx="2">
                    <c:v>记录合规率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82</c:v>
                </c:pt>
                <c:pt idx="1">
                  <c:v>65</c:v>
                </c:pt>
                <c:pt idx="2">
                  <c:v>94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漏检率下降</c:v>
                </c:pt>
                <c:pt idx="1">
                  <c:v>响应提速</c:v>
                </c:pt>
                <c:pt idx="2">
                  <c:v>记录合规率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82</c:v>
                </c:pt>
                <c:pt idx="1">
                  <c:v>65</c:v>
                </c:pt>
                <c:pt idx="2">
                  <c:v>94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漏检率下降</c:v>
                  </c:pt>
                  <c:pt idx="1">
                    <c:v>响应提速</c:v>
                  </c:pt>
                  <c:pt idx="2">
                    <c:v>记录合规率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82</c:v>
                </c:pt>
                <c:pt idx="1">
                  <c:v>65</c:v>
                </c:pt>
                <c:pt idx="2">
                  <c:v>94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 · IT互联网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科技风 · IT互联网 · 由 974工具箱引导生成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纸质记录、事后补录、异常上报链条长，问题往往在下一次停机时才被发现。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点检数字化，异常自动触发工单，全流程闭环且可追溯。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漏检率下降、响应提速、责任可界定。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30" name="Shape 2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6" name="Shape 6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7" name="Text 6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69" name="Text 6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0" y="990600"/>
            <a:ext cx="457200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5000" b="1" dirty="0">
                <a:solidFill>
                  <a:srgbClr val="FFFFFF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0" dirty="0"/>
          </a:p>
        </p:txBody>
      </p:sp>
      <p:sp>
        <p:nvSpPr>
          <p:cNvPr id="3" name="Shape 1"/>
          <p:cNvSpPr/>
          <p:nvPr/>
        </p:nvSpPr>
        <p:spPr>
          <a:xfrm>
            <a:off x="9391650" y="4038600"/>
            <a:ext cx="4095750" cy="4095750"/>
          </a:xfrm>
          <a:prstGeom prst="ellipse">
            <a:avLst/>
          </a:prstGeom>
          <a:solidFill>
            <a:srgbClr val="256BD9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9925050" y="2209800"/>
            <a:ext cx="2000250" cy="200025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819400"/>
            <a:ext cx="6858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3105150"/>
            <a:ext cx="7239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48615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让设备管理看得见</a:t>
            </a:r>
            <a:endParaRPr lang="en-US" sz="42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476750"/>
            <a:ext cx="6858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从「人盯人」到「数据驱动」，靠系统而不是靠人盯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5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6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7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68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移动点检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扫码定位设备，按卡片逐项确认。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异常触发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超差自动生成工单，直达责任人。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漏检率、响应时长、闭环率一屏可见。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责任到人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每条记录绑定人与时间，可追溯。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权限可控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按岗位分配查看与操作权限。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数据反哺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用运行数据修订点检标准。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71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72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73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74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75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76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77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8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79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AB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E5AB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漏检率下降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现场留痕替代事后补录，漏项无处藏。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623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587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8290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AB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E5AB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×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38290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响应速度提升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38290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异常自动生成工单，链路由口头转达改为系统指派。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103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64770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65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4770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AB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E5AB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64770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记录线上化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64770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点检数据实时入库，月底不再集中补录。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582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12495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487" y="2187893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91249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AB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E5AB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个月</a:t>
            </a:r>
            <a:endParaRPr lang="en-US" sz="4800" dirty="0"/>
          </a:p>
        </p:txBody>
      </p:sp>
      <p:sp>
        <p:nvSpPr>
          <p:cNvPr id="28" name="Text 22"/>
          <p:cNvSpPr txBox="1"/>
          <p:nvPr/>
        </p:nvSpPr>
        <p:spPr>
          <a:xfrm>
            <a:off x="91249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完成全部关键设备</a:t>
            </a:r>
            <a:endParaRPr lang="en-US" sz="1350" dirty="0"/>
          </a:p>
        </p:txBody>
      </p:sp>
      <p:sp>
        <p:nvSpPr>
          <p:cNvPr id="29" name="Text 23"/>
          <p:cNvSpPr txBox="1"/>
          <p:nvPr/>
        </p:nvSpPr>
        <p:spPr>
          <a:xfrm>
            <a:off x="91249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先试点再推广，四个月覆盖全部关键设备。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9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70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1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3314700" cy="3429000"/>
          </a:xfrm>
          <a:prstGeom prst="roundRect">
            <a:avLst>
              <a:gd name="adj" fmla="val 4023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2286000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28875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3009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3009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9337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38650" y="1925955"/>
            <a:ext cx="3314700" cy="3429000"/>
          </a:xfrm>
          <a:prstGeom prst="roundRect">
            <a:avLst>
              <a:gd name="adj" fmla="val 4023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5810250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591050" y="2992755"/>
            <a:ext cx="3009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4591050" y="3354705"/>
            <a:ext cx="3009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4629150" y="3697605"/>
            <a:ext cx="29337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62900" y="1925955"/>
            <a:ext cx="3314700" cy="3429000"/>
          </a:xfrm>
          <a:prstGeom prst="roundRect">
            <a:avLst>
              <a:gd name="adj" fmla="val 4023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9334500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77375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115300" y="2992755"/>
            <a:ext cx="3009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8115300" y="3354705"/>
            <a:ext cx="3009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8153400" y="3697605"/>
            <a:ext cx="29337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每一条记录都能追到人、追到时间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贴合现场：按真实点检卡设计，不增加额外动作。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闭环可追：从发现到关闭全程留痕，责任清晰。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1" name="Shape 4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层级结构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809750" y="1754505"/>
            <a:ext cx="8572500" cy="1358265"/>
          </a:xfrm>
          <a:prstGeom prst="roundRect">
            <a:avLst>
              <a:gd name="adj" fmla="val 4208"/>
            </a:avLst>
          </a:prstGeom>
          <a:solidFill>
            <a:srgbClr val="19499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057400" y="2147887"/>
            <a:ext cx="8077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425" dirty="0"/>
          </a:p>
        </p:txBody>
      </p:sp>
      <p:sp>
        <p:nvSpPr>
          <p:cNvPr id="8" name="Text 6"/>
          <p:cNvSpPr txBox="1"/>
          <p:nvPr/>
        </p:nvSpPr>
        <p:spPr>
          <a:xfrm>
            <a:off x="2057400" y="2452688"/>
            <a:ext cx="807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顶层目标：明确方向与衡量口径</a:t>
            </a:r>
            <a:endParaRPr lang="en-US" sz="975" dirty="0"/>
          </a:p>
        </p:txBody>
      </p:sp>
      <p:sp>
        <p:nvSpPr>
          <p:cNvPr id="9" name="Shape 7"/>
          <p:cNvSpPr/>
          <p:nvPr/>
        </p:nvSpPr>
        <p:spPr>
          <a:xfrm>
            <a:off x="2952750" y="3227070"/>
            <a:ext cx="6286500" cy="1358265"/>
          </a:xfrm>
          <a:prstGeom prst="roundRect">
            <a:avLst>
              <a:gd name="adj" fmla="val 4208"/>
            </a:avLst>
          </a:prstGeom>
          <a:solidFill>
            <a:srgbClr val="5075AE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200400" y="3620452"/>
            <a:ext cx="5791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1425" dirty="0"/>
          </a:p>
        </p:txBody>
      </p:sp>
      <p:sp>
        <p:nvSpPr>
          <p:cNvPr id="11" name="Text 9"/>
          <p:cNvSpPr txBox="1"/>
          <p:nvPr/>
        </p:nvSpPr>
        <p:spPr>
          <a:xfrm>
            <a:off x="3200400" y="3925252"/>
            <a:ext cx="579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中间支撑：机制、资源与责任分工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095750" y="4699635"/>
            <a:ext cx="4000500" cy="1358265"/>
          </a:xfrm>
          <a:prstGeom prst="roundRect">
            <a:avLst>
              <a:gd name="adj" fmla="val 4208"/>
            </a:avLst>
          </a:prstGeom>
          <a:solidFill>
            <a:srgbClr val="88A1C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343400" y="5093017"/>
            <a:ext cx="350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3400" y="5397817"/>
            <a:ext cx="3505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落地执行：标准动作与节奏控制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5" name="Shape 5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6" name="Text 5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58" name="Text 5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组合布局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771650" y="5829300"/>
            <a:ext cx="8362950" cy="190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7" name="Shape 5"/>
          <p:cNvSpPr/>
          <p:nvPr/>
        </p:nvSpPr>
        <p:spPr>
          <a:xfrm>
            <a:off x="1771650" y="2286000"/>
            <a:ext cx="19050" cy="35433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Shape 6"/>
          <p:cNvSpPr/>
          <p:nvPr/>
        </p:nvSpPr>
        <p:spPr>
          <a:xfrm>
            <a:off x="1771650" y="4057650"/>
            <a:ext cx="8362950" cy="9525"/>
          </a:xfrm>
          <a:prstGeom prst="rect">
            <a:avLst/>
          </a:prstGeom>
          <a:solidFill>
            <a:srgbClr val="DBE3F1"/>
          </a:solidFill>
          <a:ln/>
        </p:spPr>
      </p:sp>
      <p:sp>
        <p:nvSpPr>
          <p:cNvPr id="9" name="Shape 7"/>
          <p:cNvSpPr/>
          <p:nvPr/>
        </p:nvSpPr>
        <p:spPr>
          <a:xfrm>
            <a:off x="5953125" y="2286000"/>
            <a:ext cx="9525" cy="3543300"/>
          </a:xfrm>
          <a:prstGeom prst="rect">
            <a:avLst/>
          </a:prstGeom>
          <a:solidFill>
            <a:srgbClr val="DBE3F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77165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收益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7277100" y="59245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 →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665601" y="2759583"/>
            <a:ext cx="895350" cy="895350"/>
          </a:xfrm>
          <a:prstGeom prst="ellipse">
            <a:avLst/>
          </a:prstGeom>
          <a:solidFill>
            <a:srgbClr val="256BD9">
              <a:alpha val="20000"/>
            </a:srgbClr>
          </a:solidFill>
          <a:ln w="15240">
            <a:solidFill>
              <a:srgbClr val="256BD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65601" y="3112008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4618101" y="3112008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6929247" y="3057906"/>
            <a:ext cx="723900" cy="723900"/>
          </a:xfrm>
          <a:prstGeom prst="ellipse">
            <a:avLst/>
          </a:prstGeom>
          <a:solidFill>
            <a:srgbClr val="256BD9">
              <a:alpha val="20000"/>
            </a:srgbClr>
          </a:solidFill>
          <a:ln w="15240">
            <a:solidFill>
              <a:srgbClr val="256BD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29247" y="3324606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7710297" y="3324606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4922139" y="4333494"/>
            <a:ext cx="723900" cy="723900"/>
          </a:xfrm>
          <a:prstGeom prst="ellipse">
            <a:avLst/>
          </a:prstGeom>
          <a:solidFill>
            <a:srgbClr val="194993">
              <a:alpha val="20000"/>
            </a:srgbClr>
          </a:solidFill>
          <a:ln w="15240">
            <a:solidFill>
              <a:srgbClr val="19499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22139" y="4600194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703189" y="460019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975" dirty="0"/>
          </a:p>
        </p:txBody>
      </p:sp>
      <p:sp>
        <p:nvSpPr>
          <p:cNvPr id="21" name="Text 19"/>
          <p:cNvSpPr txBox="1"/>
          <p:nvPr/>
        </p:nvSpPr>
        <p:spPr>
          <a:xfrm>
            <a:off x="1771650" y="5924550"/>
            <a:ext cx="381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气泡大小代表规模，位置代表两维评分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上线后关键指标变化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「记录合规率」最高（94），「响应提速」最低（65），差 29。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241，均值 80.3，可按高低落差定优先级。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「记录合规率」占比最高，约 39%，是本页结构里的主要构成。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2 项合计约 61%，可按占比高低分优先级投入。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3" name="Shape 5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5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从「漏检率下降」到「记录合规率」，指标上升 12。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峰值在「记录合规率」（94），谷值在「响应提速」（65）。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合作请联系 · 974工具箱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2026-10-18T01:39:29Z</dcterms:created>
  <dcterms:modified xsi:type="dcterms:W3CDTF">2026-10-18T01:39:29Z</dcterms:modified>
</cp:coreProperties>
</file>