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26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课堂教学 · 八年级下册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从现象到公式，把阿基米德原理用起来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EF6EF">
              <a:alpha val="42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一节课一个核心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三个必掌握的点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从生活现象入手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建立浮力概念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对比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推导阿基米德原理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1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2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4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一节课一个核心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先把「浮力从哪来」讲透，公式是水到渠成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漂浮：ρ物 &lt; ρ液，F浮 = G物。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悬浮：ρ物 = ρ液，F浮 = G物。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三个必掌握的点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287A4C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浮力方向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始终竖直向上，与重力方向相反。与物体运动方向、容器摆放方式无关。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287A4C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阿基米德原理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F浮 = ρ液 g V排，与物体本身密度无关。只取决于液体密度和排开液体的体积。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287A4C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判断浮沉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比较密度或受力，三种状态分清。ρ物小于 ρ液漂浮，相等悬浮，大于则下沉。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  <p:sp>
        <p:nvSpPr>
          <p:cNvPr id="33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4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5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从生活现象入手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铁块沉底、铁船却浮在水面，先抛出这个矛盾，让学生自己产生疑问，再带着问题进入课堂。别急着给答案，先让他们猜，猜错也没关系，后面才有落差。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建立浮力概念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浸在液体或气体中的物体，会受到液体向上托的力，这个力就是浮力。方向竖直向上，施力物体是液体。注意辨析：浮力不是物体自己产生的，也不是因为物体轻。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71513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47738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经验式点检 vs 标准式点检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14363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14363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92618"/>
            <a:ext cx="4953000" cy="3350895"/>
          </a:xfrm>
          <a:prstGeom prst="roundRect">
            <a:avLst>
              <a:gd name="adj" fmla="val 3980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102168"/>
            <a:ext cx="47625" cy="323850"/>
          </a:xfrm>
          <a:prstGeom prst="rect">
            <a:avLst/>
          </a:prstGeom>
          <a:solidFill>
            <a:srgbClr val="287A4C">
              <a:alpha val="90000"/>
            </a:srgbClr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43000" y="2140268"/>
            <a:ext cx="44958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经验式点检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1162050" y="2749868"/>
            <a:ext cx="66675" cy="6667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71600" y="2654618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靠老师傅手感判断</a:t>
            </a:r>
            <a:endParaRPr lang="en-US" sz="1275" dirty="0"/>
          </a:p>
        </p:txBody>
      </p:sp>
      <p:sp>
        <p:nvSpPr>
          <p:cNvPr id="11" name="Shape 9"/>
          <p:cNvSpPr/>
          <p:nvPr/>
        </p:nvSpPr>
        <p:spPr>
          <a:xfrm>
            <a:off x="1162050" y="3220879"/>
            <a:ext cx="66675" cy="6667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1371600" y="3125629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记录随手填、事后补</a:t>
            </a:r>
            <a:endParaRPr lang="en-US" sz="1275" dirty="0"/>
          </a:p>
        </p:txBody>
      </p:sp>
      <p:sp>
        <p:nvSpPr>
          <p:cNvPr id="13" name="Shape 11"/>
          <p:cNvSpPr/>
          <p:nvPr/>
        </p:nvSpPr>
        <p:spPr>
          <a:xfrm>
            <a:off x="1162050" y="3691890"/>
            <a:ext cx="66675" cy="6667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1371600" y="3596640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异常口头转达</a:t>
            </a:r>
            <a:endParaRPr lang="en-US" sz="1275" dirty="0"/>
          </a:p>
        </p:txBody>
      </p:sp>
      <p:sp>
        <p:nvSpPr>
          <p:cNvPr id="15" name="Shape 13"/>
          <p:cNvSpPr/>
          <p:nvPr/>
        </p:nvSpPr>
        <p:spPr>
          <a:xfrm>
            <a:off x="1162050" y="4162901"/>
            <a:ext cx="66675" cy="6667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371600" y="4067651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责任难追溯到人</a:t>
            </a:r>
            <a:endParaRPr lang="en-US" sz="1275" dirty="0"/>
          </a:p>
        </p:txBody>
      </p:sp>
      <p:sp>
        <p:nvSpPr>
          <p:cNvPr id="17" name="Shape 15"/>
          <p:cNvSpPr/>
          <p:nvPr/>
        </p:nvSpPr>
        <p:spPr>
          <a:xfrm>
            <a:off x="6324600" y="1892618"/>
            <a:ext cx="4953000" cy="3350895"/>
          </a:xfrm>
          <a:prstGeom prst="roundRect">
            <a:avLst>
              <a:gd name="adj" fmla="val 3980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6324600" y="2102168"/>
            <a:ext cx="47625" cy="323850"/>
          </a:xfrm>
          <a:prstGeom prst="rect">
            <a:avLst/>
          </a:prstGeom>
          <a:solidFill>
            <a:srgbClr val="287A4C">
              <a:alpha val="90000"/>
            </a:srgbClr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553200" y="2140268"/>
            <a:ext cx="44958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标准式点检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6572250" y="2749868"/>
            <a:ext cx="66675" cy="6667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781800" y="2654618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对照标准值判定</a:t>
            </a:r>
            <a:endParaRPr lang="en-US" sz="1275" dirty="0"/>
          </a:p>
        </p:txBody>
      </p:sp>
      <p:sp>
        <p:nvSpPr>
          <p:cNvPr id="22" name="Shape 20"/>
          <p:cNvSpPr/>
          <p:nvPr/>
        </p:nvSpPr>
        <p:spPr>
          <a:xfrm>
            <a:off x="6572250" y="3220879"/>
            <a:ext cx="66675" cy="6667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781800" y="3125629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现场留痕、当日归档</a:t>
            </a:r>
            <a:endParaRPr lang="en-US" sz="1275" dirty="0"/>
          </a:p>
        </p:txBody>
      </p:sp>
      <p:sp>
        <p:nvSpPr>
          <p:cNvPr id="24" name="Shape 22"/>
          <p:cNvSpPr/>
          <p:nvPr/>
        </p:nvSpPr>
        <p:spPr>
          <a:xfrm>
            <a:off x="6572250" y="3691890"/>
            <a:ext cx="66675" cy="6667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6781800" y="3596640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异常即上报、生成记录</a:t>
            </a:r>
            <a:endParaRPr lang="en-US" sz="1275" dirty="0"/>
          </a:p>
        </p:txBody>
      </p:sp>
      <p:sp>
        <p:nvSpPr>
          <p:cNvPr id="26" name="Shape 24"/>
          <p:cNvSpPr/>
          <p:nvPr/>
        </p:nvSpPr>
        <p:spPr>
          <a:xfrm>
            <a:off x="6572250" y="4162901"/>
            <a:ext cx="66675" cy="6667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6781800" y="4067651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每条记录可追到人和时间</a:t>
            </a:r>
            <a:endParaRPr lang="en-US" sz="1275" dirty="0"/>
          </a:p>
        </p:txBody>
      </p:sp>
      <p:sp>
        <p:nvSpPr>
          <p:cNvPr id="28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0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5" name="Shape 3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6" name="Text 3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8" name="Text 3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推导阿基米德原理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浮力大小等于物体排开液体所受的重力，即 F浮 = G排 = ρ液 g V排。抓住「排开」两个字，概念就不会混：排开的是液体，不是物体本身的体积。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会算会用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F浮、ρ液、V排 三个量知二求一，注意单位统一。再结合漂浮、悬浮、下沉三种状态判断受力：漂浮时 F浮=G，悬浮同样，下沉时 F浮&lt;G。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三种状态的判断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漂浮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ρ物 &lt; ρ液，F浮 = G物。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悬浮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ρ物 = ρ液，F浮 = G物。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下沉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ρ物 &gt; ρ液，F浮 &lt; G物。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三个常见误区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读题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先标出已知量与所求量。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判断状态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确认是漂浮、悬浮还是下沉。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选公式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按状态选 F浮 = G 或 F浮 = ρ液gV排。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1" name="Shape 2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3" name="Text 2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三个常见误区 · 其二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浮力方向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始终竖直向上，与重力方向相反。与物体运动方向、容器摆放方式无关。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阿基米德原理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F浮 = ρ液 g V排，与物体本身密度无关。只取决于液体密度和排开液体的体积。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判断浮沉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比较密度或受力，三种状态分清。ρ物小于 ρ液漂浮，相等悬浮，大于则下沉。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1" name="Shape 2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3" name="Text 2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课堂用到的三个数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1.0g/cm³ 水的密度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计算时常用值，注意单位换算…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9.8N/kg g 取值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初中阶段计算一般取 9.8 或 10。题目没说就按 9.8…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3种 浮沉状态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漂浮、悬浮、下沉，判定方法各不同。先看密度关系…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从生活现象入手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建立浮力概念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推导阿基米德原理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会算会用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87A4C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26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BE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课后练习第 3、5、7 题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2026-10-18T02:06:25Z</dcterms:created>
  <dcterms:modified xsi:type="dcterms:W3CDTF">2026-10-18T02:06:25Z</dcterms:modified>
</cp:coreProperties>
</file>