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33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3314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4B9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党建学习 · 专题宣讲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把学习内容讲实、讲透、讲到心里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4B99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7C6418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7C6418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CDBA90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E7C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E7CE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5D4B7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7C64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C64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学习要走心，更要走实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5D4B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C64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学好用好三个方面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5D4B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C64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学习背景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5D4B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C64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5D4B7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C64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5D4B7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C64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5D4B7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7C6418">
              <a:alpha val="34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7C6418">
              <a:alpha val="24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CDBA90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7E7CE"/>
          </a:solidFill>
          <a:ln/>
        </p:spPr>
      </p:sp>
      <p:sp>
        <p:nvSpPr>
          <p:cNvPr id="32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5D4B7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C4B997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学习要走心，更要走实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学的目的是用，用得怎么样才是检验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C4B997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C4B9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真学：不搞形式、不走过场。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真懂：理解准确，把握精神实质。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7C6418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7C6418">
              <a:alpha val="34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7C6418">
              <a:alpha val="24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CDBA90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E7C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7C64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学好用好三个方面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7C6418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7C6418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7C6418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7C6418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7C6418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7C6418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学原文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逐字逐句读原文，重要表述对照权威读本，理解准确不跑偏，不做二手转述。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7C6418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7C6418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7C6418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7C6418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悟道理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联系历史与现实想透背后的逻辑，弄明白为什么这么定，而不是背结论。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7C6418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7C6418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7C6418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7C6418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见行动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落到岗位上、体现在工作中，把学到的转成群众能感受到的变化，用结果检验。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5D4B7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7C6418">
              <a:alpha val="34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7C6418">
              <a:alpha val="24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CDBA90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7E7CE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5D4B7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E7C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7C64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学习背景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7C6418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这次学习不是走流程。要解决三件事：对要求的理解还停在字面、遇到难题习惯绕、群众反映的问题回应慢。落点找准了学才有用，否则就是念完稿子各自散去。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7C6418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7C6418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7C6418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CDBA90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E7C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7C64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7C6418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核心内容分四块：根本遵循、目标任务、方法路径、纪律要求。尽量读原文、讲原意，少做个人发挥，重要表述逐字对照，不掺水不加料，讲准比讲热闹重要。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7C6418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7C6418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7C6418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CDBA90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E7C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7151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7C64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4773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14363"/>
            <a:ext cx="323850" cy="9525"/>
          </a:xfrm>
          <a:prstGeom prst="rect">
            <a:avLst/>
          </a:prstGeom>
          <a:solidFill>
            <a:srgbClr val="7C6418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14363"/>
            <a:ext cx="9525" cy="247650"/>
          </a:xfrm>
          <a:prstGeom prst="rect">
            <a:avLst/>
          </a:prstGeom>
          <a:solidFill>
            <a:srgbClr val="7C6418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92618"/>
            <a:ext cx="4953000" cy="3350895"/>
          </a:xfrm>
          <a:prstGeom prst="roundRect">
            <a:avLst>
              <a:gd name="adj" fmla="val 3980"/>
            </a:avLst>
          </a:prstGeom>
          <a:solidFill>
            <a:srgbClr val="7C6418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102168"/>
            <a:ext cx="47625" cy="323850"/>
          </a:xfrm>
          <a:prstGeom prst="rect">
            <a:avLst/>
          </a:prstGeom>
          <a:solidFill>
            <a:srgbClr val="7C6418">
              <a:alpha val="90000"/>
            </a:srgbClr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43000" y="2140268"/>
            <a:ext cx="44958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1162050" y="2749868"/>
            <a:ext cx="66675" cy="66675"/>
          </a:xfrm>
          <a:prstGeom prst="rect">
            <a:avLst/>
          </a:prstGeom>
          <a:solidFill>
            <a:srgbClr val="7C641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71600" y="2654618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275" dirty="0"/>
          </a:p>
        </p:txBody>
      </p:sp>
      <p:sp>
        <p:nvSpPr>
          <p:cNvPr id="11" name="Shape 9"/>
          <p:cNvSpPr/>
          <p:nvPr/>
        </p:nvSpPr>
        <p:spPr>
          <a:xfrm>
            <a:off x="1162050" y="3220879"/>
            <a:ext cx="66675" cy="66675"/>
          </a:xfrm>
          <a:prstGeom prst="rect">
            <a:avLst/>
          </a:prstGeom>
          <a:solidFill>
            <a:srgbClr val="7C641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71600" y="3125629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275" dirty="0"/>
          </a:p>
        </p:txBody>
      </p:sp>
      <p:sp>
        <p:nvSpPr>
          <p:cNvPr id="13" name="Shape 11"/>
          <p:cNvSpPr/>
          <p:nvPr/>
        </p:nvSpPr>
        <p:spPr>
          <a:xfrm>
            <a:off x="1162050" y="3691890"/>
            <a:ext cx="66675" cy="66675"/>
          </a:xfrm>
          <a:prstGeom prst="rect">
            <a:avLst/>
          </a:prstGeom>
          <a:solidFill>
            <a:srgbClr val="7C6418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371600" y="3596640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275" dirty="0"/>
          </a:p>
        </p:txBody>
      </p:sp>
      <p:sp>
        <p:nvSpPr>
          <p:cNvPr id="15" name="Shape 13"/>
          <p:cNvSpPr/>
          <p:nvPr/>
        </p:nvSpPr>
        <p:spPr>
          <a:xfrm>
            <a:off x="1162050" y="4162901"/>
            <a:ext cx="66675" cy="66675"/>
          </a:xfrm>
          <a:prstGeom prst="rect">
            <a:avLst/>
          </a:prstGeom>
          <a:solidFill>
            <a:srgbClr val="7C6418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371600" y="4067651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275" dirty="0"/>
          </a:p>
        </p:txBody>
      </p:sp>
      <p:sp>
        <p:nvSpPr>
          <p:cNvPr id="17" name="Shape 15"/>
          <p:cNvSpPr/>
          <p:nvPr/>
        </p:nvSpPr>
        <p:spPr>
          <a:xfrm>
            <a:off x="6324600" y="1892618"/>
            <a:ext cx="4953000" cy="3350895"/>
          </a:xfrm>
          <a:prstGeom prst="roundRect">
            <a:avLst>
              <a:gd name="adj" fmla="val 3980"/>
            </a:avLst>
          </a:prstGeom>
          <a:solidFill>
            <a:srgbClr val="7C6418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6324600" y="2102168"/>
            <a:ext cx="47625" cy="323850"/>
          </a:xfrm>
          <a:prstGeom prst="rect">
            <a:avLst/>
          </a:prstGeom>
          <a:solidFill>
            <a:srgbClr val="7C6418">
              <a:alpha val="90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553200" y="2140268"/>
            <a:ext cx="44958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572250" y="2749868"/>
            <a:ext cx="66675" cy="66675"/>
          </a:xfrm>
          <a:prstGeom prst="rect">
            <a:avLst/>
          </a:prstGeom>
          <a:solidFill>
            <a:srgbClr val="7C6418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781800" y="2654618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572250" y="3220879"/>
            <a:ext cx="66675" cy="66675"/>
          </a:xfrm>
          <a:prstGeom prst="rect">
            <a:avLst/>
          </a:prstGeom>
          <a:solidFill>
            <a:srgbClr val="7C6418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781800" y="3125629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275" dirty="0"/>
          </a:p>
        </p:txBody>
      </p:sp>
      <p:sp>
        <p:nvSpPr>
          <p:cNvPr id="24" name="Shape 22"/>
          <p:cNvSpPr/>
          <p:nvPr/>
        </p:nvSpPr>
        <p:spPr>
          <a:xfrm>
            <a:off x="6572250" y="3691890"/>
            <a:ext cx="66675" cy="66675"/>
          </a:xfrm>
          <a:prstGeom prst="rect">
            <a:avLst/>
          </a:prstGeom>
          <a:solidFill>
            <a:srgbClr val="7C6418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781800" y="3596640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275" dirty="0"/>
          </a:p>
        </p:txBody>
      </p:sp>
      <p:sp>
        <p:nvSpPr>
          <p:cNvPr id="26" name="Shape 24"/>
          <p:cNvSpPr/>
          <p:nvPr/>
        </p:nvSpPr>
        <p:spPr>
          <a:xfrm>
            <a:off x="6572250" y="4162901"/>
            <a:ext cx="66675" cy="66675"/>
          </a:xfrm>
          <a:prstGeom prst="rect">
            <a:avLst/>
          </a:prstGeom>
          <a:solidFill>
            <a:srgbClr val="7C6418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6781800" y="4067651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5D4B7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7C6418">
              <a:alpha val="34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7C6418">
              <a:alpha val="24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CDBA9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7E7CE"/>
          </a:solidFill>
          <a:ln/>
        </p:spPr>
      </p:sp>
      <p:sp>
        <p:nvSpPr>
          <p:cNvPr id="36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5D4B7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E7C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7C64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7C6418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对照本单位工作找差距：服务窗口的流程还有三处可以压减，调研报告有两次只提问题没给办法，基层反映的事有两件拖着没闭环。这些都得摆到桌面上。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7C6418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7C6418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7C6418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CDBA90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E7C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7C64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落实要求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7C6418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学完要落到行动：形成十八项整改事项，每项明确责任人和时限，两个月内完成一半，年底全部销号；整改情况每季度向群众公示一次，不搞纸上整改。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7C6418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7C6418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7C6418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CDBA90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E7C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7C64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学习的三个要求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真学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不搞形式、不走过场。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5D4B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真懂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理解准确，把握精神实质。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5D4B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真做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落到岗位，体现在行动。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7C6418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5D4B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7C6418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7C6418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CDBA90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7E7CE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5D4B7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E7C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7C64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三个落实重点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7C6418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7C6418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7C6418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原原本本学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读原著、学原文、悟原理。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7C6418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联系实际讲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用身边事讲清大道理。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7C6418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找准差距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对照要求检视问题。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5D4B7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7C6418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7C6418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CDBA90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7E7CE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5D4B7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E7C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7C64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三个落实重点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7C6418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7C6418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7C6418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学原文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逐字逐句读原文，重要表述对照权威读本，理解准确不跑偏，不做二手转述。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7C6418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悟道理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联系历史与现实想透背后的逻辑，弄明白为什么这么定，而不是背结论。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7C6418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见行动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落到岗位上、体现在工作中，把学到的转成群众能感受到的变化，用结果检验。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5D4B7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7C6418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7C6418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CDBA90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7E7CE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5D4B7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E7C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7C64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学习的三个抓手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6次 集中学习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含专题辅导、分组研讨与现场教学，参学人员全部签到留档…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5D4B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100% 覆盖党员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对出差和值班人员做了补学安排，缺席的按次补课，不漏一人…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5D4B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6B53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18项 整改事项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按立即改、限期改、长期改三类分开…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7C6418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5D4B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7C6418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7C6418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CDBA90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7E7CE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5D4B7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6F57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3D33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7C6418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7C6418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4B9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学习背景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C2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4B9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C2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4B9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C2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4B9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落实要求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7C6418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4B9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7C6418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7C6418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CDBA90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3D33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3314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C2B9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4B997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以学促干，抓好落实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7C6418">
              <a:alpha val="34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7C6418">
              <a:alpha val="2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CDBA90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2026-10-18T02:26:12Z</dcterms:created>
  <dcterms:modified xsi:type="dcterms:W3CDTF">2026-10-18T02:26:12Z</dcterms:modified>
</cp:coreProperties>
</file>